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7" r:id="rId2"/>
    <p:sldId id="257" r:id="rId3"/>
    <p:sldId id="279" r:id="rId4"/>
    <p:sldId id="280" r:id="rId5"/>
    <p:sldId id="281" r:id="rId6"/>
    <p:sldId id="259" r:id="rId7"/>
    <p:sldId id="261" r:id="rId8"/>
    <p:sldId id="264" r:id="rId9"/>
    <p:sldId id="262" r:id="rId10"/>
    <p:sldId id="263" r:id="rId11"/>
    <p:sldId id="265" r:id="rId12"/>
    <p:sldId id="282" r:id="rId13"/>
    <p:sldId id="283" r:id="rId14"/>
    <p:sldId id="267" r:id="rId15"/>
    <p:sldId id="271" r:id="rId16"/>
    <p:sldId id="268" r:id="rId17"/>
    <p:sldId id="269" r:id="rId18"/>
    <p:sldId id="272" r:id="rId19"/>
    <p:sldId id="294" r:id="rId20"/>
    <p:sldId id="295" r:id="rId21"/>
    <p:sldId id="296" r:id="rId22"/>
    <p:sldId id="299" r:id="rId23"/>
    <p:sldId id="260" r:id="rId24"/>
    <p:sldId id="273" r:id="rId25"/>
    <p:sldId id="289" r:id="rId26"/>
    <p:sldId id="288" r:id="rId27"/>
    <p:sldId id="286" r:id="rId28"/>
    <p:sldId id="290" r:id="rId29"/>
    <p:sldId id="29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A9D18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2" autoAdjust="0"/>
    <p:restoredTop sz="80443" autoAdjust="0"/>
  </p:normalViewPr>
  <p:slideViewPr>
    <p:cSldViewPr snapToGrid="0">
      <p:cViewPr varScale="1">
        <p:scale>
          <a:sx n="100" d="100"/>
          <a:sy n="100" d="100"/>
        </p:scale>
        <p:origin x="51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95719-5E1B-4639-B247-61494116FD97}" type="datetimeFigureOut">
              <a:rPr lang="zh-CN" altLang="en-US" smtClean="0"/>
              <a:t>2023/8/26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BCAF55-0FD4-4216-B040-3042B02F7CD4}" type="slidenum">
              <a:rPr lang="zh-CN" altLang="en-US" smtClean="0"/>
              <a:t>‹#›</a:t>
            </a:fld>
            <a:endParaRPr lang="zh-CN" altLang="en-US"/>
          </a:p>
        </p:txBody>
      </p:sp>
    </p:spTree>
    <p:extLst>
      <p:ext uri="{BB962C8B-B14F-4D97-AF65-F5344CB8AC3E}">
        <p14:creationId xmlns:p14="http://schemas.microsoft.com/office/powerpoint/2010/main" val="400846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Dean </a:t>
            </a:r>
            <a:endParaRPr lang="zh-CN" altLang="en-US" dirty="0"/>
          </a:p>
        </p:txBody>
      </p:sp>
      <p:sp>
        <p:nvSpPr>
          <p:cNvPr id="4" name="灯片编号占位符 3"/>
          <p:cNvSpPr>
            <a:spLocks noGrp="1"/>
          </p:cNvSpPr>
          <p:nvPr>
            <p:ph type="sldNum" sz="quarter" idx="5"/>
          </p:nvPr>
        </p:nvSpPr>
        <p:spPr/>
        <p:txBody>
          <a:bodyPr/>
          <a:lstStyle/>
          <a:p>
            <a:fld id="{13BCAF55-0FD4-4216-B040-3042B02F7CD4}" type="slidenum">
              <a:rPr lang="zh-CN" altLang="en-US" smtClean="0"/>
              <a:t>24</a:t>
            </a:fld>
            <a:endParaRPr lang="zh-CN" altLang="en-US"/>
          </a:p>
        </p:txBody>
      </p:sp>
    </p:spTree>
    <p:extLst>
      <p:ext uri="{BB962C8B-B14F-4D97-AF65-F5344CB8AC3E}">
        <p14:creationId xmlns:p14="http://schemas.microsoft.com/office/powerpoint/2010/main" val="99668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560E7D-D231-448B-8D7D-5A499C0E20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881DADF-776D-4733-8AEC-96BD259F5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3927CD6-7B3A-4420-B725-F418BB879A27}"/>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A8AF86EC-8E79-44C7-9898-AAC2148218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7A0DF0-DC46-4E02-B742-79BDD024E6EA}"/>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3220120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121F3-E820-4C74-8556-AC1247E6BE3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613646D-89F9-4704-8F29-777CB1454EE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8F507A-2917-4FAE-9170-A027FCA41493}"/>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F531E625-4975-4B07-B319-6847BDA673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9ED9665-B949-4CCE-815E-BBBBA757D5F5}"/>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4143422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3735CD-9C64-4314-9B8B-FEA12A22C33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66AC228-3DBF-4101-A36F-C24A5B60E1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FBEE13-4754-4CD9-8677-E931BF18E30F}"/>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1AF16047-999D-4B5A-9F7D-F8D3E49C1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0D8F449-3559-487A-A38E-2BB55622DFC7}"/>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332815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B1F1F-AB4E-40B5-BC9E-0F5E509993C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1190FE-2CAA-40B1-9A02-05A951B308C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7428EC7-4ABD-4F11-97C8-24792FDBBC36}"/>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D54DA3D1-12BD-463D-B11B-60489442A0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902D3A-C694-420E-B414-C7A590F887AD}"/>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1810348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6ABFF-1876-4396-AB37-D2885EDFB44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5AA8DE1-A41A-4935-9D41-A1E775AFA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75FC61-3571-47BB-8726-ADE6AAEE1ECB}"/>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16786633-488A-456D-B8FF-63DD49CC83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9A2FF35-D1BD-4B6E-BE9B-17C279BB316D}"/>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1130075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6F874-2478-42F3-B35B-61104F3864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F00E89B-6079-4A07-8D20-42A53D1A32A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216A5A7-648B-4455-8E7C-16428195D5B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50D7A21-5A1B-4265-919E-47C233165488}"/>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6" name="页脚占位符 5">
            <a:extLst>
              <a:ext uri="{FF2B5EF4-FFF2-40B4-BE49-F238E27FC236}">
                <a16:creationId xmlns:a16="http://schemas.microsoft.com/office/drawing/2014/main" id="{B97F8CA6-0181-4822-B7B8-E9EC0DBFC2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C67DD6E-F4BE-47D4-A389-C564949DA29A}"/>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59609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DE94B-E0BE-4EE4-B323-C0AEB7807C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597C84-12D6-4DE9-B844-140090F09D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39D146E-FDC7-487E-A41B-F1750979D44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0FD70BC-F677-47A2-A15C-8DDFA477A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499F235-9C8A-48DB-B66F-5E96462E0C9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484DE54-C87B-434C-9512-7E152F0C0425}"/>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8" name="页脚占位符 7">
            <a:extLst>
              <a:ext uri="{FF2B5EF4-FFF2-40B4-BE49-F238E27FC236}">
                <a16:creationId xmlns:a16="http://schemas.microsoft.com/office/drawing/2014/main" id="{C4FD46C0-CA4F-4FBC-90FE-9C02EB30BEE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D307D96-C460-4795-BE5E-050170E41A05}"/>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3634679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EC14C3-8625-4DD3-9911-F4291062062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648E619-A97C-4A60-8283-4BC3C9A3DFC4}"/>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4" name="页脚占位符 3">
            <a:extLst>
              <a:ext uri="{FF2B5EF4-FFF2-40B4-BE49-F238E27FC236}">
                <a16:creationId xmlns:a16="http://schemas.microsoft.com/office/drawing/2014/main" id="{860209D6-AD1B-4218-B885-DDB1E0F6D92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C5B7B3F-5C83-4428-B02E-8456D2218969}"/>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346877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E8B528-2FC2-4355-ABA5-9B0C15201C8F}"/>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3" name="页脚占位符 2">
            <a:extLst>
              <a:ext uri="{FF2B5EF4-FFF2-40B4-BE49-F238E27FC236}">
                <a16:creationId xmlns:a16="http://schemas.microsoft.com/office/drawing/2014/main" id="{2AD01386-D2BC-4C94-9E87-E4FF36FD09A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B22DB37-D7B1-4F6F-947A-725249F2CC94}"/>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1408801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6EDFE2-A634-4084-9199-0354123255F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869D1D-5774-4C3B-9B3D-4691AE23F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C745A87-3B2E-423E-BEA4-E51A0BA7D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9893F1E-AF1D-4D1D-9B64-BC7F9CF6722C}"/>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6" name="页脚占位符 5">
            <a:extLst>
              <a:ext uri="{FF2B5EF4-FFF2-40B4-BE49-F238E27FC236}">
                <a16:creationId xmlns:a16="http://schemas.microsoft.com/office/drawing/2014/main" id="{37C65010-7E9F-4778-96C5-95D13FA42E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4D7A59E-70F9-4681-9F94-6AD975949E21}"/>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3555597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CD5999-4DAC-4B70-A8A1-04ACE5D89B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817987-14E6-4306-BB82-26785A9113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0DD2984-C9BD-42B0-953E-3ABDE8F71D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D7AF47D-9449-4A14-B60A-2A73CF1A1735}"/>
              </a:ext>
            </a:extLst>
          </p:cNvPr>
          <p:cNvSpPr>
            <a:spLocks noGrp="1"/>
          </p:cNvSpPr>
          <p:nvPr>
            <p:ph type="dt" sz="half" idx="10"/>
          </p:nvPr>
        </p:nvSpPr>
        <p:spPr/>
        <p:txBody>
          <a:bodyPr/>
          <a:lstStyle/>
          <a:p>
            <a:fld id="{1A979C59-8579-4AAA-9117-6F26DD60294B}" type="datetimeFigureOut">
              <a:rPr lang="zh-CN" altLang="en-US" smtClean="0"/>
              <a:t>2023/8/26</a:t>
            </a:fld>
            <a:endParaRPr lang="zh-CN" altLang="en-US"/>
          </a:p>
        </p:txBody>
      </p:sp>
      <p:sp>
        <p:nvSpPr>
          <p:cNvPr id="6" name="页脚占位符 5">
            <a:extLst>
              <a:ext uri="{FF2B5EF4-FFF2-40B4-BE49-F238E27FC236}">
                <a16:creationId xmlns:a16="http://schemas.microsoft.com/office/drawing/2014/main" id="{46FD22F3-AABF-4BDE-9124-1887B52442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004F5BE-566F-4DA8-A043-55D5131E6FDE}"/>
              </a:ext>
            </a:extLst>
          </p:cNvPr>
          <p:cNvSpPr>
            <a:spLocks noGrp="1"/>
          </p:cNvSpPr>
          <p:nvPr>
            <p:ph type="sldNum" sz="quarter" idx="12"/>
          </p:nvPr>
        </p:nvSpPr>
        <p:spPr/>
        <p:txBody>
          <a:body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291333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A543B2-AD3E-4A4D-9F5C-8B7F61C66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CCDD3A-826A-47F5-A49A-5A427D299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EBFAF0-6EED-4148-8F9A-D7CB5E914E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79C59-8579-4AAA-9117-6F26DD60294B}" type="datetimeFigureOut">
              <a:rPr lang="zh-CN" altLang="en-US" smtClean="0"/>
              <a:t>2023/8/26</a:t>
            </a:fld>
            <a:endParaRPr lang="zh-CN" altLang="en-US"/>
          </a:p>
        </p:txBody>
      </p:sp>
      <p:sp>
        <p:nvSpPr>
          <p:cNvPr id="5" name="页脚占位符 4">
            <a:extLst>
              <a:ext uri="{FF2B5EF4-FFF2-40B4-BE49-F238E27FC236}">
                <a16:creationId xmlns:a16="http://schemas.microsoft.com/office/drawing/2014/main" id="{5B7EE5BD-CED5-4F1A-A6FA-3A1F6DBD11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2929981-2A61-46DA-AED5-82B425FFE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010CB-AE4D-4FFD-9620-49C196658DD2}" type="slidenum">
              <a:rPr lang="zh-CN" altLang="en-US" smtClean="0"/>
              <a:t>‹#›</a:t>
            </a:fld>
            <a:endParaRPr lang="zh-CN" altLang="en-US"/>
          </a:p>
        </p:txBody>
      </p:sp>
    </p:spTree>
    <p:extLst>
      <p:ext uri="{BB962C8B-B14F-4D97-AF65-F5344CB8AC3E}">
        <p14:creationId xmlns:p14="http://schemas.microsoft.com/office/powerpoint/2010/main" val="1790870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2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0.png"/><Relationship Id="rId7" Type="http://schemas.openxmlformats.org/officeDocument/2006/relationships/image" Target="../media/image43.png"/><Relationship Id="rId12"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38.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hlinkClick r:id="rId2" action="ppaction://hlinksldjump"/>
            <a:extLst>
              <a:ext uri="{FF2B5EF4-FFF2-40B4-BE49-F238E27FC236}">
                <a16:creationId xmlns:a16="http://schemas.microsoft.com/office/drawing/2014/main" id="{15DB9464-230F-4DE6-80C1-0690A88B3A74}"/>
              </a:ext>
            </a:extLst>
          </p:cNvPr>
          <p:cNvSpPr txBox="1"/>
          <p:nvPr/>
        </p:nvSpPr>
        <p:spPr>
          <a:xfrm>
            <a:off x="190431" y="999156"/>
            <a:ext cx="1661673" cy="369332"/>
          </a:xfrm>
          <a:prstGeom prst="rect">
            <a:avLst/>
          </a:prstGeom>
          <a:noFill/>
        </p:spPr>
        <p:txBody>
          <a:bodyPr wrap="none" rtlCol="0">
            <a:spAutoFit/>
          </a:bodyPr>
          <a:lstStyle/>
          <a:p>
            <a:r>
              <a:rPr lang="en-US" altLang="zh-CN" b="1" u="sng" dirty="0">
                <a:solidFill>
                  <a:srgbClr val="0070C0"/>
                </a:solidFill>
                <a:latin typeface="Times New Roman" panose="02020603050405020304" pitchFamily="18" charset="0"/>
                <a:cs typeface="Times New Roman" panose="02020603050405020304" pitchFamily="18" charset="0"/>
                <a:hlinkClick r:id="rId2" action="ppaction://hlinksldjump">
                  <a:extLst>
                    <a:ext uri="{A12FA001-AC4F-418D-AE19-62706E023703}">
                      <ahyp:hlinkClr xmlns:ahyp="http://schemas.microsoft.com/office/drawing/2018/hyperlinkcolor" val="tx"/>
                    </a:ext>
                  </a:extLst>
                </a:hlinkClick>
              </a:rPr>
              <a:t>FIFO property</a:t>
            </a:r>
            <a:endParaRPr lang="zh-CN" altLang="en-US" b="1" u="sng" dirty="0">
              <a:solidFill>
                <a:srgbClr val="0070C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47201173-3C8A-4093-8B65-4165C136AC78}"/>
              </a:ext>
            </a:extLst>
          </p:cNvPr>
          <p:cNvSpPr txBox="1"/>
          <p:nvPr/>
        </p:nvSpPr>
        <p:spPr>
          <a:xfrm>
            <a:off x="190431" y="1435366"/>
            <a:ext cx="2257255" cy="369332"/>
          </a:xfrm>
          <a:prstGeom prst="rect">
            <a:avLst/>
          </a:prstGeom>
          <a:noFill/>
        </p:spPr>
        <p:txBody>
          <a:bodyPr wrap="square" rtlCol="0">
            <a:spAutoFit/>
          </a:bodyPr>
          <a:lstStyle/>
          <a:p>
            <a:r>
              <a:rPr lang="en-US" altLang="zh-CN" b="1" u="sng" dirty="0">
                <a:solidFill>
                  <a:srgbClr val="0070C0"/>
                </a:solidFill>
                <a:latin typeface="Times New Roman" panose="02020603050405020304" pitchFamily="18" charset="0"/>
                <a:cs typeface="Times New Roman" panose="02020603050405020304" pitchFamily="18" charset="0"/>
                <a:hlinkClick r:id="rId3" action="ppaction://hlinksldjump">
                  <a:extLst>
                    <a:ext uri="{A12FA001-AC4F-418D-AE19-62706E023703}">
                      <ahyp:hlinkClr xmlns:ahyp="http://schemas.microsoft.com/office/drawing/2018/hyperlinkcolor" val="tx"/>
                    </a:ext>
                  </a:extLst>
                </a:hlinkClick>
              </a:rPr>
              <a:t>MDP: LB generation</a:t>
            </a:r>
            <a:endParaRPr lang="zh-CN" altLang="en-US" b="1" u="sng" dirty="0">
              <a:solidFill>
                <a:srgbClr val="0070C0"/>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EAC7A541-EE41-44B7-BBB3-3F669EAEB8EF}"/>
              </a:ext>
            </a:extLst>
          </p:cNvPr>
          <p:cNvSpPr/>
          <p:nvPr/>
        </p:nvSpPr>
        <p:spPr>
          <a:xfrm>
            <a:off x="234881" y="0"/>
            <a:ext cx="4304384" cy="923330"/>
          </a:xfrm>
          <a:prstGeom prst="rect">
            <a:avLst/>
          </a:prstGeom>
          <a:noFill/>
        </p:spPr>
        <p:txBody>
          <a:bodyPr wrap="none" lIns="91440" tIns="45720" rIns="91440" bIns="45720">
            <a:spAutoFit/>
          </a:bodyPr>
          <a:lstStyle/>
          <a:p>
            <a:pPr algn="ctr"/>
            <a:r>
              <a:rPr lang="en-US" altLang="zh-CN" sz="5400" b="1" cap="none" spc="0" dirty="0">
                <a:ln w="6600">
                  <a:solidFill>
                    <a:schemeClr val="accent2"/>
                  </a:solidFill>
                  <a:prstDash val="solid"/>
                </a:ln>
                <a:solidFill>
                  <a:srgbClr val="FFFFFF"/>
                </a:solidFill>
                <a:effectLst>
                  <a:outerShdw dist="38100" dir="2700000" algn="tl" rotWithShape="0">
                    <a:schemeClr val="accent2"/>
                  </a:outerShdw>
                </a:effectLst>
              </a:rPr>
              <a:t>SUPER LINKS</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7" name="文本框 6">
            <a:hlinkClick r:id="rId4" action="ppaction://hlinksldjump"/>
            <a:extLst>
              <a:ext uri="{FF2B5EF4-FFF2-40B4-BE49-F238E27FC236}">
                <a16:creationId xmlns:a16="http://schemas.microsoft.com/office/drawing/2014/main" id="{FF51F41E-6359-435A-9F5C-36A782DE46AA}"/>
              </a:ext>
            </a:extLst>
          </p:cNvPr>
          <p:cNvSpPr txBox="1"/>
          <p:nvPr/>
        </p:nvSpPr>
        <p:spPr>
          <a:xfrm>
            <a:off x="190430" y="1880524"/>
            <a:ext cx="4127569" cy="369332"/>
          </a:xfrm>
          <a:prstGeom prst="rect">
            <a:avLst/>
          </a:prstGeom>
          <a:noFill/>
        </p:spPr>
        <p:txBody>
          <a:bodyPr wrap="square" rtlCol="0">
            <a:spAutoFit/>
          </a:bodyPr>
          <a:lstStyle/>
          <a:p>
            <a:r>
              <a:rPr lang="en-US" altLang="zh-CN" b="1" u="sng" dirty="0">
                <a:solidFill>
                  <a:srgbClr val="0070C0"/>
                </a:solidFill>
                <a:latin typeface="Times New Roman" panose="02020603050405020304" pitchFamily="18" charset="0"/>
                <a:cs typeface="Times New Roman" panose="02020603050405020304" pitchFamily="18" charset="0"/>
              </a:rPr>
              <a:t>MDP: Reversed link travel time</a:t>
            </a:r>
            <a:endParaRPr lang="zh-CN" altLang="en-US" b="1" u="sng" dirty="0">
              <a:solidFill>
                <a:srgbClr val="0070C0"/>
              </a:solidFill>
              <a:latin typeface="Times New Roman" panose="02020603050405020304" pitchFamily="18" charset="0"/>
              <a:cs typeface="Times New Roman" panose="02020603050405020304" pitchFamily="18" charset="0"/>
            </a:endParaRPr>
          </a:p>
        </p:txBody>
      </p:sp>
      <p:sp>
        <p:nvSpPr>
          <p:cNvPr id="8" name="文本框 7">
            <a:hlinkClick r:id="rId5" action="ppaction://hlinksldjump"/>
            <a:extLst>
              <a:ext uri="{FF2B5EF4-FFF2-40B4-BE49-F238E27FC236}">
                <a16:creationId xmlns:a16="http://schemas.microsoft.com/office/drawing/2014/main" id="{D2278AC1-DC89-42A4-92DF-DF685244C0C2}"/>
              </a:ext>
            </a:extLst>
          </p:cNvPr>
          <p:cNvSpPr txBox="1"/>
          <p:nvPr/>
        </p:nvSpPr>
        <p:spPr>
          <a:xfrm>
            <a:off x="190431" y="2325682"/>
            <a:ext cx="3594061" cy="369332"/>
          </a:xfrm>
          <a:prstGeom prst="rect">
            <a:avLst/>
          </a:prstGeom>
          <a:noFill/>
        </p:spPr>
        <p:txBody>
          <a:bodyPr wrap="none" rtlCol="0">
            <a:spAutoFit/>
          </a:bodyPr>
          <a:lstStyle/>
          <a:p>
            <a:r>
              <a:rPr lang="en-US" altLang="zh-CN" b="1" u="sng" dirty="0">
                <a:solidFill>
                  <a:srgbClr val="0070C0"/>
                </a:solidFill>
                <a:latin typeface="Times New Roman" panose="02020603050405020304" pitchFamily="18" charset="0"/>
                <a:cs typeface="Times New Roman" panose="02020603050405020304" pitchFamily="18" charset="0"/>
              </a:rPr>
              <a:t>MDP: TDSP, FSPT, BSPT, ABSPT</a:t>
            </a:r>
            <a:endParaRPr lang="zh-CN" altLang="en-US" b="1" u="sng"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7594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1D8EFE9-2C4B-8BEC-9D30-795906E70014}"/>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B338FA1-CE84-4A52-ABC0-A5C5FA7692C3}"/>
              </a:ext>
            </a:extLst>
          </p:cNvPr>
          <p:cNvSpPr txBox="1"/>
          <p:nvPr/>
        </p:nvSpPr>
        <p:spPr>
          <a:xfrm>
            <a:off x="257345" y="197116"/>
            <a:ext cx="90344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65E4D71-0009-49FA-8AB3-AED187685F38}"/>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1B4B57D-B1D7-4F1A-A4F1-DDE6188BC0AF}"/>
              </a:ext>
            </a:extLst>
          </p:cNvPr>
          <p:cNvSpPr txBox="1"/>
          <p:nvPr/>
        </p:nvSpPr>
        <p:spPr>
          <a:xfrm>
            <a:off x="383248" y="926094"/>
            <a:ext cx="1122467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Given that the earliest arrival time at node 4 is 2.57, we can compute the Backwards Shortest Path Tree (BSPT) whose root node is (4, 2.57).</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4DC78D9B-6279-43B4-919E-8834ACFD4164}"/>
              </a:ext>
            </a:extLst>
          </p:cNvPr>
          <p:cNvPicPr>
            <a:picLocks noChangeAspect="1"/>
          </p:cNvPicPr>
          <p:nvPr/>
        </p:nvPicPr>
        <p:blipFill>
          <a:blip r:embed="rId2"/>
          <a:stretch>
            <a:fillRect/>
          </a:stretch>
        </p:blipFill>
        <p:spPr>
          <a:xfrm>
            <a:off x="2271920" y="1900576"/>
            <a:ext cx="3166510" cy="2896939"/>
          </a:xfrm>
          <a:prstGeom prst="rect">
            <a:avLst/>
          </a:prstGeom>
        </p:spPr>
      </p:pic>
      <p:pic>
        <p:nvPicPr>
          <p:cNvPr id="7" name="图片 6">
            <a:extLst>
              <a:ext uri="{FF2B5EF4-FFF2-40B4-BE49-F238E27FC236}">
                <a16:creationId xmlns:a16="http://schemas.microsoft.com/office/drawing/2014/main" id="{DB52BE6F-622C-4106-96DB-0A9122911E50}"/>
              </a:ext>
            </a:extLst>
          </p:cNvPr>
          <p:cNvPicPr>
            <a:picLocks noChangeAspect="1"/>
          </p:cNvPicPr>
          <p:nvPr/>
        </p:nvPicPr>
        <p:blipFill>
          <a:blip r:embed="rId3"/>
          <a:stretch>
            <a:fillRect/>
          </a:stretch>
        </p:blipFill>
        <p:spPr>
          <a:xfrm>
            <a:off x="6245824" y="1900576"/>
            <a:ext cx="3123691" cy="2896940"/>
          </a:xfrm>
          <a:prstGeom prst="rect">
            <a:avLst/>
          </a:prstGeom>
        </p:spPr>
      </p:pic>
      <p:sp>
        <p:nvSpPr>
          <p:cNvPr id="8" name="箭头: 右 7">
            <a:extLst>
              <a:ext uri="{FF2B5EF4-FFF2-40B4-BE49-F238E27FC236}">
                <a16:creationId xmlns:a16="http://schemas.microsoft.com/office/drawing/2014/main" id="{A5CFC8D7-7A5F-4A18-B605-CFB0A3338B13}"/>
              </a:ext>
            </a:extLst>
          </p:cNvPr>
          <p:cNvSpPr/>
          <p:nvPr/>
        </p:nvSpPr>
        <p:spPr>
          <a:xfrm>
            <a:off x="5576441" y="2723677"/>
            <a:ext cx="602300" cy="536594"/>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C3E9545-9986-498E-A83A-B3FDD598704F}"/>
                  </a:ext>
                </a:extLst>
              </p:cNvPr>
              <p:cNvSpPr txBox="1"/>
              <p:nvPr/>
            </p:nvSpPr>
            <p:spPr>
              <a:xfrm>
                <a:off x="344919" y="4956235"/>
                <a:ext cx="10436207" cy="40164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To obtain the BSPT, we need the </a:t>
                </a:r>
                <a:r>
                  <a:rPr lang="en-US" altLang="zh-CN" dirty="0">
                    <a:solidFill>
                      <a:srgbClr val="FF0000"/>
                    </a:solidFill>
                    <a:latin typeface="Times New Roman" panose="02020603050405020304" pitchFamily="18" charset="0"/>
                    <a:cs typeface="Times New Roman" panose="02020603050405020304" pitchFamily="18" charset="0"/>
                  </a:rPr>
                  <a:t>reversed</a:t>
                </a:r>
                <a:r>
                  <a:rPr lang="en-US" altLang="zh-CN" dirty="0">
                    <a:latin typeface="Times New Roman" panose="02020603050405020304" pitchFamily="18" charset="0"/>
                    <a:cs typeface="Times New Roman" panose="02020603050405020304" pitchFamily="18" charset="0"/>
                  </a:rPr>
                  <a:t> arc travel time function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𝑟𝑒𝑣</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DC3E9545-9986-498E-A83A-B3FDD598704F}"/>
                  </a:ext>
                </a:extLst>
              </p:cNvPr>
              <p:cNvSpPr txBox="1">
                <a:spLocks noRot="1" noChangeAspect="1" noMove="1" noResize="1" noEditPoints="1" noAdjustHandles="1" noChangeArrowheads="1" noChangeShapeType="1" noTextEdit="1"/>
              </p:cNvSpPr>
              <p:nvPr/>
            </p:nvSpPr>
            <p:spPr>
              <a:xfrm>
                <a:off x="344919" y="4956235"/>
                <a:ext cx="10436207" cy="401648"/>
              </a:xfrm>
              <a:prstGeom prst="rect">
                <a:avLst/>
              </a:prstGeom>
              <a:blipFill>
                <a:blip r:embed="rId4"/>
                <a:stretch>
                  <a:fillRect l="-526" t="-7576" b="-151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8619A16-8E2F-4719-A14C-CC22DE72C33B}"/>
                  </a:ext>
                </a:extLst>
              </p:cNvPr>
              <p:cNvSpPr txBox="1"/>
              <p:nvPr/>
            </p:nvSpPr>
            <p:spPr>
              <a:xfrm>
                <a:off x="344919" y="5416502"/>
                <a:ext cx="1106588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Note that the time-space trajectory (0, 0)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(2, 1.34) </a:t>
                </a:r>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(4, 2.57) in figure (a) remains unchanged in figure (b).</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48619A16-8E2F-4719-A14C-CC22DE72C33B}"/>
                  </a:ext>
                </a:extLst>
              </p:cNvPr>
              <p:cNvSpPr txBox="1">
                <a:spLocks noRot="1" noChangeAspect="1" noMove="1" noResize="1" noEditPoints="1" noAdjustHandles="1" noChangeArrowheads="1" noChangeShapeType="1" noTextEdit="1"/>
              </p:cNvSpPr>
              <p:nvPr/>
            </p:nvSpPr>
            <p:spPr>
              <a:xfrm>
                <a:off x="344919" y="5416502"/>
                <a:ext cx="11065884" cy="369332"/>
              </a:xfrm>
              <a:prstGeom prst="rect">
                <a:avLst/>
              </a:prstGeom>
              <a:blipFill>
                <a:blip r:embed="rId5"/>
                <a:stretch>
                  <a:fillRect l="-496" t="-10000" b="-26667"/>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B732C9B9-739B-4B58-92D0-1CF4C1567839}"/>
              </a:ext>
            </a:extLst>
          </p:cNvPr>
          <p:cNvSpPr txBox="1"/>
          <p:nvPr/>
        </p:nvSpPr>
        <p:spPr>
          <a:xfrm>
            <a:off x="344919" y="5878167"/>
            <a:ext cx="1122467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All the physical nodes are involved in the BSPT, while node 3 is not involved in the time-space path of figure (a).</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6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52AACEA2-A0CD-3AB8-C477-61971F570B64}"/>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79E012B-AAD3-417B-826D-2EA94D15A0BB}"/>
              </a:ext>
            </a:extLst>
          </p:cNvPr>
          <p:cNvSpPr txBox="1"/>
          <p:nvPr/>
        </p:nvSpPr>
        <p:spPr>
          <a:xfrm>
            <a:off x="257345" y="197116"/>
            <a:ext cx="863884"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877F0E7-9246-4498-8E9B-0DF0306881C9}"/>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FB177B4B-34BD-4646-BAED-9397BD8D63E8}"/>
              </a:ext>
            </a:extLst>
          </p:cNvPr>
          <p:cNvSpPr txBox="1"/>
          <p:nvPr/>
        </p:nvSpPr>
        <p:spPr>
          <a:xfrm>
            <a:off x="471574" y="886043"/>
            <a:ext cx="676322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motivation for computing BSPT: </a:t>
            </a:r>
          </a:p>
        </p:txBody>
      </p:sp>
      <p:sp>
        <p:nvSpPr>
          <p:cNvPr id="5" name="文本框 4">
            <a:extLst>
              <a:ext uri="{FF2B5EF4-FFF2-40B4-BE49-F238E27FC236}">
                <a16:creationId xmlns:a16="http://schemas.microsoft.com/office/drawing/2014/main" id="{F0BC4A03-C535-4430-AFB2-67267516DA9B}"/>
              </a:ext>
            </a:extLst>
          </p:cNvPr>
          <p:cNvSpPr txBox="1"/>
          <p:nvPr/>
        </p:nvSpPr>
        <p:spPr>
          <a:xfrm>
            <a:off x="582785" y="2173546"/>
            <a:ext cx="622558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Let us analyze the key properties and benefits of the BSPTs.</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BF1E9C2-0ECF-4002-9CA5-530334E99DA6}"/>
              </a:ext>
            </a:extLst>
          </p:cNvPr>
          <p:cNvPicPr>
            <a:picLocks noChangeAspect="1"/>
          </p:cNvPicPr>
          <p:nvPr/>
        </p:nvPicPr>
        <p:blipFill>
          <a:blip r:embed="rId2"/>
          <a:stretch>
            <a:fillRect/>
          </a:stretch>
        </p:blipFill>
        <p:spPr>
          <a:xfrm>
            <a:off x="848456" y="2789232"/>
            <a:ext cx="10001323" cy="590554"/>
          </a:xfrm>
          <a:prstGeom prst="rect">
            <a:avLst/>
          </a:prstGeom>
          <a:effectLst>
            <a:outerShdw blurRad="50800" dist="38100" dir="2700000" algn="tl" rotWithShape="0">
              <a:prstClr val="black">
                <a:alpha val="40000"/>
              </a:prstClr>
            </a:outerShdw>
          </a:effectLst>
        </p:spPr>
      </p:pic>
      <p:sp>
        <p:nvSpPr>
          <p:cNvPr id="8" name="矩形 7">
            <a:extLst>
              <a:ext uri="{FF2B5EF4-FFF2-40B4-BE49-F238E27FC236}">
                <a16:creationId xmlns:a16="http://schemas.microsoft.com/office/drawing/2014/main" id="{6D66E6CA-CD94-4540-9299-8D5A5F3D25C7}"/>
              </a:ext>
            </a:extLst>
          </p:cNvPr>
          <p:cNvSpPr/>
          <p:nvPr/>
        </p:nvSpPr>
        <p:spPr>
          <a:xfrm>
            <a:off x="2141008" y="3626140"/>
            <a:ext cx="7480794" cy="2723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8B9C0852-57F4-432F-B1EF-3F24B717CBFB}"/>
              </a:ext>
            </a:extLst>
          </p:cNvPr>
          <p:cNvSpPr txBox="1"/>
          <p:nvPr/>
        </p:nvSpPr>
        <p:spPr>
          <a:xfrm>
            <a:off x="5779472" y="6461261"/>
            <a:ext cx="83774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7DB0354-A0FA-46F2-9DB9-E21872D43A36}"/>
              </a:ext>
            </a:extLst>
          </p:cNvPr>
          <p:cNvSpPr txBox="1"/>
          <p:nvPr/>
        </p:nvSpPr>
        <p:spPr>
          <a:xfrm>
            <a:off x="1053403" y="4718681"/>
            <a:ext cx="82770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Node</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90DFF180-84BE-44EF-828A-2D9BC3E3CA8B}"/>
              </a:ext>
            </a:extLst>
          </p:cNvPr>
          <p:cNvCxnSpPr>
            <a:stCxn id="11" idx="7"/>
            <a:endCxn id="12" idx="3"/>
          </p:cNvCxnSpPr>
          <p:nvPr/>
        </p:nvCxnSpPr>
        <p:spPr>
          <a:xfrm flipV="1">
            <a:off x="2800974" y="5434132"/>
            <a:ext cx="622591" cy="520911"/>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FBD334A7-DF5D-4D0F-AAE6-6574334EB5D8}"/>
              </a:ext>
            </a:extLst>
          </p:cNvPr>
          <p:cNvCxnSpPr>
            <a:cxnSpLocks/>
            <a:stCxn id="12" idx="0"/>
            <a:endCxn id="14" idx="4"/>
          </p:cNvCxnSpPr>
          <p:nvPr/>
        </p:nvCxnSpPr>
        <p:spPr>
          <a:xfrm flipV="1">
            <a:off x="3485513" y="4081207"/>
            <a:ext cx="311188" cy="1203370"/>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A06D33B6-98BD-43D2-90FE-4224B0998D96}"/>
              </a:ext>
            </a:extLst>
          </p:cNvPr>
          <p:cNvCxnSpPr>
            <a:cxnSpLocks/>
            <a:stCxn id="13" idx="7"/>
            <a:endCxn id="14" idx="2"/>
          </p:cNvCxnSpPr>
          <p:nvPr/>
        </p:nvCxnSpPr>
        <p:spPr>
          <a:xfrm flipV="1">
            <a:off x="3081135" y="3993600"/>
            <a:ext cx="627958" cy="649103"/>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F1AB3197-8EED-43C2-AF63-CBDD965FA8D5}"/>
              </a:ext>
            </a:extLst>
          </p:cNvPr>
          <p:cNvCxnSpPr>
            <a:cxnSpLocks/>
            <a:stCxn id="15" idx="7"/>
            <a:endCxn id="17" idx="3"/>
          </p:cNvCxnSpPr>
          <p:nvPr/>
        </p:nvCxnSpPr>
        <p:spPr>
          <a:xfrm flipV="1">
            <a:off x="4385377" y="4734866"/>
            <a:ext cx="561240" cy="1231515"/>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20AE46C-7843-4BA8-BAD3-CAC85D139D26}"/>
              </a:ext>
            </a:extLst>
          </p:cNvPr>
          <p:cNvCxnSpPr>
            <a:cxnSpLocks/>
            <a:stCxn id="16" idx="7"/>
            <a:endCxn id="18" idx="4"/>
          </p:cNvCxnSpPr>
          <p:nvPr/>
        </p:nvCxnSpPr>
        <p:spPr>
          <a:xfrm flipV="1">
            <a:off x="5585409" y="4094486"/>
            <a:ext cx="259193" cy="1174818"/>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BC961B9-4B6A-403B-BFAA-CC4CBD34F79D}"/>
              </a:ext>
            </a:extLst>
          </p:cNvPr>
          <p:cNvCxnSpPr>
            <a:cxnSpLocks/>
            <a:stCxn id="17" idx="0"/>
            <a:endCxn id="18" idx="2"/>
          </p:cNvCxnSpPr>
          <p:nvPr/>
        </p:nvCxnSpPr>
        <p:spPr>
          <a:xfrm flipV="1">
            <a:off x="5008565" y="4006879"/>
            <a:ext cx="748429" cy="578432"/>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1E783D3-32CE-4DD2-853A-78474B606389}"/>
                  </a:ext>
                </a:extLst>
              </p:cNvPr>
              <p:cNvSpPr txBox="1"/>
              <p:nvPr/>
            </p:nvSpPr>
            <p:spPr>
              <a:xfrm>
                <a:off x="5911727" y="3701884"/>
                <a:ext cx="836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𝒕</m:t>
                          </m:r>
                        </m:e>
                        <m:sup>
                          <m:r>
                            <a:rPr lang="en-US" altLang="zh-CN" b="1" i="1" smtClean="0">
                              <a:solidFill>
                                <a:schemeClr val="tx1"/>
                              </a:solidFill>
                              <a:latin typeface="Cambria Math" panose="02040503050406030204" pitchFamily="18" charset="0"/>
                            </a:rPr>
                            <m:t>′</m:t>
                          </m:r>
                        </m:sup>
                      </m:sSup>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11E783D3-32CE-4DD2-853A-78474B606389}"/>
                  </a:ext>
                </a:extLst>
              </p:cNvPr>
              <p:cNvSpPr txBox="1">
                <a:spLocks noRot="1" noChangeAspect="1" noMove="1" noResize="1" noEditPoints="1" noAdjustHandles="1" noChangeArrowheads="1" noChangeShapeType="1" noTextEdit="1"/>
              </p:cNvSpPr>
              <p:nvPr/>
            </p:nvSpPr>
            <p:spPr>
              <a:xfrm>
                <a:off x="5911727" y="3701884"/>
                <a:ext cx="836319" cy="369332"/>
              </a:xfrm>
              <a:prstGeom prst="rect">
                <a:avLst/>
              </a:prstGeom>
              <a:blipFill>
                <a:blip r:embed="rId3"/>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11138B2-A5FC-4399-9705-B24DABF92F2D}"/>
                  </a:ext>
                </a:extLst>
              </p:cNvPr>
              <p:cNvSpPr txBox="1"/>
              <p:nvPr/>
            </p:nvSpPr>
            <p:spPr>
              <a:xfrm>
                <a:off x="3832991" y="3721326"/>
                <a:ext cx="7729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D11138B2-A5FC-4399-9705-B24DABF92F2D}"/>
                  </a:ext>
                </a:extLst>
              </p:cNvPr>
              <p:cNvSpPr txBox="1">
                <a:spLocks noRot="1" noChangeAspect="1" noMove="1" noResize="1" noEditPoints="1" noAdjustHandles="1" noChangeArrowheads="1" noChangeShapeType="1" noTextEdit="1"/>
              </p:cNvSpPr>
              <p:nvPr/>
            </p:nvSpPr>
            <p:spPr>
              <a:xfrm>
                <a:off x="3832991" y="3721326"/>
                <a:ext cx="772969" cy="369332"/>
              </a:xfrm>
              <a:prstGeom prst="rect">
                <a:avLst/>
              </a:prstGeom>
              <a:blipFill>
                <a:blip r:embed="rId4"/>
                <a:stretch>
                  <a:fillRect b="-14754"/>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0729364-D507-0DC4-1B68-9BF70053C032}"/>
              </a:ext>
            </a:extLst>
          </p:cNvPr>
          <p:cNvSpPr txBox="1"/>
          <p:nvPr/>
        </p:nvSpPr>
        <p:spPr>
          <a:xfrm>
            <a:off x="1121229" y="1279113"/>
            <a:ext cx="7152711"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Why we need to compute BSPTs? </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What is the role of BSPTs in the DDD algorithm for solving the MDP?</a:t>
            </a:r>
            <a:endParaRPr lang="zh-CN" altLang="en-US" dirty="0">
              <a:latin typeface="Times New Roman" panose="02020603050405020304" pitchFamily="18" charset="0"/>
              <a:cs typeface="Times New Roman" panose="02020603050405020304" pitchFamily="18" charset="0"/>
            </a:endParaRPr>
          </a:p>
        </p:txBody>
      </p:sp>
      <p:cxnSp>
        <p:nvCxnSpPr>
          <p:cNvPr id="32" name="直接箭头连接符 31">
            <a:extLst>
              <a:ext uri="{FF2B5EF4-FFF2-40B4-BE49-F238E27FC236}">
                <a16:creationId xmlns:a16="http://schemas.microsoft.com/office/drawing/2014/main" id="{2239774F-9BDA-93EC-5C66-DE45A61969C0}"/>
              </a:ext>
            </a:extLst>
          </p:cNvPr>
          <p:cNvCxnSpPr>
            <a:cxnSpLocks/>
            <a:stCxn id="39" idx="7"/>
            <a:endCxn id="40" idx="3"/>
          </p:cNvCxnSpPr>
          <p:nvPr/>
        </p:nvCxnSpPr>
        <p:spPr>
          <a:xfrm flipV="1">
            <a:off x="6709316" y="5393199"/>
            <a:ext cx="1076137" cy="573182"/>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A31469AF-4404-16C7-56AF-0F0D40346ABF}"/>
              </a:ext>
            </a:extLst>
          </p:cNvPr>
          <p:cNvCxnSpPr>
            <a:cxnSpLocks/>
            <a:stCxn id="40" idx="7"/>
            <a:endCxn id="31" idx="4"/>
          </p:cNvCxnSpPr>
          <p:nvPr/>
        </p:nvCxnSpPr>
        <p:spPr>
          <a:xfrm flipV="1">
            <a:off x="7909348" y="4094486"/>
            <a:ext cx="259193" cy="1174818"/>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80882E55-42EA-B8F9-B77D-DD6ADEE56CBF}"/>
              </a:ext>
            </a:extLst>
          </p:cNvPr>
          <p:cNvCxnSpPr>
            <a:cxnSpLocks/>
            <a:stCxn id="41" idx="0"/>
            <a:endCxn id="31" idx="2"/>
          </p:cNvCxnSpPr>
          <p:nvPr/>
        </p:nvCxnSpPr>
        <p:spPr>
          <a:xfrm flipV="1">
            <a:off x="7332504" y="4006879"/>
            <a:ext cx="748429" cy="578432"/>
          </a:xfrm>
          <a:prstGeom prst="straightConnector1">
            <a:avLst/>
          </a:prstGeom>
          <a:ln w="3810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930C25A-E6CC-F498-FE1D-72B8B043BD49}"/>
                  </a:ext>
                </a:extLst>
              </p:cNvPr>
              <p:cNvSpPr txBox="1"/>
              <p:nvPr/>
            </p:nvSpPr>
            <p:spPr>
              <a:xfrm>
                <a:off x="8235666" y="3701884"/>
                <a:ext cx="8947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𝒕</m:t>
                          </m:r>
                        </m:e>
                        <m:sup>
                          <m:r>
                            <a:rPr lang="en-US" altLang="zh-CN" b="1" i="1" smtClean="0">
                              <a:solidFill>
                                <a:schemeClr val="tx1"/>
                              </a:solidFill>
                              <a:latin typeface="Cambria Math" panose="02040503050406030204" pitchFamily="18" charset="0"/>
                            </a:rPr>
                            <m:t>′′</m:t>
                          </m:r>
                        </m:sup>
                      </m:sSup>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C930C25A-E6CC-F498-FE1D-72B8B043BD49}"/>
                  </a:ext>
                </a:extLst>
              </p:cNvPr>
              <p:cNvSpPr txBox="1">
                <a:spLocks noRot="1" noChangeAspect="1" noMove="1" noResize="1" noEditPoints="1" noAdjustHandles="1" noChangeArrowheads="1" noChangeShapeType="1" noTextEdit="1"/>
              </p:cNvSpPr>
              <p:nvPr/>
            </p:nvSpPr>
            <p:spPr>
              <a:xfrm>
                <a:off x="8235666" y="3701884"/>
                <a:ext cx="894732" cy="369332"/>
              </a:xfrm>
              <a:prstGeom prst="rect">
                <a:avLst/>
              </a:prstGeom>
              <a:blipFill>
                <a:blip r:embed="rId5"/>
                <a:stretch>
                  <a:fillRect b="-14754"/>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E41709D7-82B0-4688-BC1D-862768440F44}"/>
              </a:ext>
            </a:extLst>
          </p:cNvPr>
          <p:cNvSpPr/>
          <p:nvPr/>
        </p:nvSpPr>
        <p:spPr>
          <a:xfrm>
            <a:off x="3709093" y="3905992"/>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8" name="椭圆 17">
            <a:extLst>
              <a:ext uri="{FF2B5EF4-FFF2-40B4-BE49-F238E27FC236}">
                <a16:creationId xmlns:a16="http://schemas.microsoft.com/office/drawing/2014/main" id="{F8A695E3-8FEF-4675-AFD1-14F51167B818}"/>
              </a:ext>
            </a:extLst>
          </p:cNvPr>
          <p:cNvSpPr/>
          <p:nvPr/>
        </p:nvSpPr>
        <p:spPr>
          <a:xfrm>
            <a:off x="5756994" y="3919271"/>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1" name="椭圆 10">
            <a:extLst>
              <a:ext uri="{FF2B5EF4-FFF2-40B4-BE49-F238E27FC236}">
                <a16:creationId xmlns:a16="http://schemas.microsoft.com/office/drawing/2014/main" id="{D786CA7E-8564-4212-AC7D-0A587DAEEEFE}"/>
              </a:ext>
            </a:extLst>
          </p:cNvPr>
          <p:cNvSpPr/>
          <p:nvPr/>
        </p:nvSpPr>
        <p:spPr>
          <a:xfrm>
            <a:off x="2651419" y="5929383"/>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2" name="椭圆 11">
            <a:extLst>
              <a:ext uri="{FF2B5EF4-FFF2-40B4-BE49-F238E27FC236}">
                <a16:creationId xmlns:a16="http://schemas.microsoft.com/office/drawing/2014/main" id="{89E293A7-9245-4CB0-8B1F-BD6DE3CD673A}"/>
              </a:ext>
            </a:extLst>
          </p:cNvPr>
          <p:cNvSpPr/>
          <p:nvPr/>
        </p:nvSpPr>
        <p:spPr>
          <a:xfrm>
            <a:off x="3397905" y="5284577"/>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3" name="椭圆 12">
            <a:extLst>
              <a:ext uri="{FF2B5EF4-FFF2-40B4-BE49-F238E27FC236}">
                <a16:creationId xmlns:a16="http://schemas.microsoft.com/office/drawing/2014/main" id="{34355F6A-F1BD-4428-8AB8-5A16CEF0CE8B}"/>
              </a:ext>
            </a:extLst>
          </p:cNvPr>
          <p:cNvSpPr/>
          <p:nvPr/>
        </p:nvSpPr>
        <p:spPr>
          <a:xfrm>
            <a:off x="2931580" y="4617043"/>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5" name="椭圆 14">
            <a:extLst>
              <a:ext uri="{FF2B5EF4-FFF2-40B4-BE49-F238E27FC236}">
                <a16:creationId xmlns:a16="http://schemas.microsoft.com/office/drawing/2014/main" id="{966537A1-EF93-43B0-A253-C52246168046}"/>
              </a:ext>
            </a:extLst>
          </p:cNvPr>
          <p:cNvSpPr/>
          <p:nvPr/>
        </p:nvSpPr>
        <p:spPr>
          <a:xfrm>
            <a:off x="4235822" y="5940721"/>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6" name="椭圆 15">
            <a:extLst>
              <a:ext uri="{FF2B5EF4-FFF2-40B4-BE49-F238E27FC236}">
                <a16:creationId xmlns:a16="http://schemas.microsoft.com/office/drawing/2014/main" id="{F8CAEDCF-6FF0-4971-B982-A4F16E44E9D4}"/>
              </a:ext>
            </a:extLst>
          </p:cNvPr>
          <p:cNvSpPr/>
          <p:nvPr/>
        </p:nvSpPr>
        <p:spPr>
          <a:xfrm>
            <a:off x="5435854" y="5243644"/>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02C37B6B-4E6B-4910-A560-0460D0346751}"/>
              </a:ext>
            </a:extLst>
          </p:cNvPr>
          <p:cNvSpPr/>
          <p:nvPr/>
        </p:nvSpPr>
        <p:spPr>
          <a:xfrm>
            <a:off x="4920957" y="4585311"/>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1EC666BF-287D-7F3F-8B07-938064F0C1ED}"/>
              </a:ext>
            </a:extLst>
          </p:cNvPr>
          <p:cNvSpPr/>
          <p:nvPr/>
        </p:nvSpPr>
        <p:spPr>
          <a:xfrm>
            <a:off x="8080933" y="3919271"/>
            <a:ext cx="175215" cy="17521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9" name="椭圆 38">
            <a:extLst>
              <a:ext uri="{FF2B5EF4-FFF2-40B4-BE49-F238E27FC236}">
                <a16:creationId xmlns:a16="http://schemas.microsoft.com/office/drawing/2014/main" id="{77FC9C70-8D59-3555-6BF5-70588E49ADD2}"/>
              </a:ext>
            </a:extLst>
          </p:cNvPr>
          <p:cNvSpPr/>
          <p:nvPr/>
        </p:nvSpPr>
        <p:spPr>
          <a:xfrm>
            <a:off x="6559761" y="5940721"/>
            <a:ext cx="175215" cy="17521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0" name="椭圆 39">
            <a:extLst>
              <a:ext uri="{FF2B5EF4-FFF2-40B4-BE49-F238E27FC236}">
                <a16:creationId xmlns:a16="http://schemas.microsoft.com/office/drawing/2014/main" id="{22D9FEBD-52B4-0468-1618-CC36395C249B}"/>
              </a:ext>
            </a:extLst>
          </p:cNvPr>
          <p:cNvSpPr/>
          <p:nvPr/>
        </p:nvSpPr>
        <p:spPr>
          <a:xfrm>
            <a:off x="7759793" y="5243644"/>
            <a:ext cx="175215" cy="17521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14743FD8-F43E-B32A-9358-48FAA18C8D02}"/>
              </a:ext>
            </a:extLst>
          </p:cNvPr>
          <p:cNvSpPr/>
          <p:nvPr/>
        </p:nvSpPr>
        <p:spPr>
          <a:xfrm>
            <a:off x="7244896" y="4585311"/>
            <a:ext cx="175215" cy="175215"/>
          </a:xfrm>
          <a:prstGeom prst="ellipse">
            <a:avLst/>
          </a:prstGeom>
          <a:solidFill>
            <a:schemeClr val="accent2">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44" name="直接连接符 43">
            <a:extLst>
              <a:ext uri="{FF2B5EF4-FFF2-40B4-BE49-F238E27FC236}">
                <a16:creationId xmlns:a16="http://schemas.microsoft.com/office/drawing/2014/main" id="{1A04B0F2-B055-59BC-3C26-D977A59A158B}"/>
              </a:ext>
            </a:extLst>
          </p:cNvPr>
          <p:cNvCxnSpPr>
            <a:cxnSpLocks/>
          </p:cNvCxnSpPr>
          <p:nvPr/>
        </p:nvCxnSpPr>
        <p:spPr>
          <a:xfrm>
            <a:off x="2063392" y="4730402"/>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AE1ED0AD-E570-DEE7-5DD1-9CD702F71225}"/>
              </a:ext>
            </a:extLst>
          </p:cNvPr>
          <p:cNvCxnSpPr>
            <a:cxnSpLocks/>
          </p:cNvCxnSpPr>
          <p:nvPr/>
        </p:nvCxnSpPr>
        <p:spPr>
          <a:xfrm>
            <a:off x="2063392" y="4019351"/>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CFF9019-75BD-AE1C-A2B0-FEC84D9256F1}"/>
              </a:ext>
            </a:extLst>
          </p:cNvPr>
          <p:cNvCxnSpPr>
            <a:cxnSpLocks/>
          </p:cNvCxnSpPr>
          <p:nvPr/>
        </p:nvCxnSpPr>
        <p:spPr>
          <a:xfrm>
            <a:off x="2063392" y="539793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933EEF9F-7DC5-2301-F362-43C0699701C0}"/>
              </a:ext>
            </a:extLst>
          </p:cNvPr>
          <p:cNvCxnSpPr>
            <a:cxnSpLocks/>
          </p:cNvCxnSpPr>
          <p:nvPr/>
        </p:nvCxnSpPr>
        <p:spPr>
          <a:xfrm>
            <a:off x="2063392" y="603784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8682FBE-46C1-0A1D-8617-1926C86AA7DA}"/>
              </a:ext>
            </a:extLst>
          </p:cNvPr>
          <p:cNvSpPr txBox="1"/>
          <p:nvPr/>
        </p:nvSpPr>
        <p:spPr>
          <a:xfrm>
            <a:off x="1763662" y="5864416"/>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71D4ADC5-1A32-1A02-F395-76F164A2C16F}"/>
              </a:ext>
            </a:extLst>
          </p:cNvPr>
          <p:cNvSpPr txBox="1"/>
          <p:nvPr/>
        </p:nvSpPr>
        <p:spPr>
          <a:xfrm>
            <a:off x="1763662" y="5223703"/>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901C845A-2229-4C8D-6932-F53D5A921088}"/>
              </a:ext>
            </a:extLst>
          </p:cNvPr>
          <p:cNvSpPr txBox="1"/>
          <p:nvPr/>
        </p:nvSpPr>
        <p:spPr>
          <a:xfrm>
            <a:off x="1763662" y="4534417"/>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3CE2BE58-F744-785D-9C01-ECB6E997249D}"/>
              </a:ext>
            </a:extLst>
          </p:cNvPr>
          <p:cNvSpPr txBox="1"/>
          <p:nvPr/>
        </p:nvSpPr>
        <p:spPr>
          <a:xfrm>
            <a:off x="1781580" y="3834685"/>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948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a:extLst>
              <a:ext uri="{FF2B5EF4-FFF2-40B4-BE49-F238E27FC236}">
                <a16:creationId xmlns:a16="http://schemas.microsoft.com/office/drawing/2014/main" id="{6D76EF98-B897-F430-E0DB-D36F8094010B}"/>
              </a:ext>
            </a:extLst>
          </p:cNvPr>
          <p:cNvCxnSpPr>
            <a:cxnSpLocks/>
          </p:cNvCxnSpPr>
          <p:nvPr/>
        </p:nvCxnSpPr>
        <p:spPr>
          <a:xfrm>
            <a:off x="1744643" y="4613970"/>
            <a:ext cx="0" cy="26010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A950549B-04A3-6161-F710-27CB33760881}"/>
              </a:ext>
            </a:extLst>
          </p:cNvPr>
          <p:cNvCxnSpPr>
            <a:cxnSpLocks/>
          </p:cNvCxnSpPr>
          <p:nvPr/>
        </p:nvCxnSpPr>
        <p:spPr>
          <a:xfrm>
            <a:off x="2490981" y="3969663"/>
            <a:ext cx="0" cy="90440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F3BA428F-884B-D18C-B90A-FB77F3F4FD97}"/>
              </a:ext>
            </a:extLst>
          </p:cNvPr>
          <p:cNvCxnSpPr>
            <a:cxnSpLocks/>
          </p:cNvCxnSpPr>
          <p:nvPr/>
        </p:nvCxnSpPr>
        <p:spPr>
          <a:xfrm>
            <a:off x="2028066" y="3301630"/>
            <a:ext cx="0" cy="157244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8337ADA-3656-3172-C7AC-5C216570CC2D}"/>
              </a:ext>
            </a:extLst>
          </p:cNvPr>
          <p:cNvCxnSpPr>
            <a:cxnSpLocks/>
          </p:cNvCxnSpPr>
          <p:nvPr/>
        </p:nvCxnSpPr>
        <p:spPr>
          <a:xfrm>
            <a:off x="2802169" y="2601148"/>
            <a:ext cx="0" cy="22729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1E578677-3B0C-F980-FA4F-1E516A79A7CE}"/>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23E453-CA0D-40B3-8270-ACED510E0477}"/>
              </a:ext>
            </a:extLst>
          </p:cNvPr>
          <p:cNvSpPr txBox="1"/>
          <p:nvPr/>
        </p:nvSpPr>
        <p:spPr>
          <a:xfrm>
            <a:off x="286170" y="215238"/>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66E6361-E494-4D6E-BB85-1ECD13D21821}"/>
              </a:ext>
            </a:extLst>
          </p:cNvPr>
          <p:cNvSpPr txBox="1"/>
          <p:nvPr/>
        </p:nvSpPr>
        <p:spPr>
          <a:xfrm>
            <a:off x="1255326" y="215238"/>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A98C27FF-108A-4E4C-814B-AEE921C21C8D}"/>
              </a:ext>
            </a:extLst>
          </p:cNvPr>
          <p:cNvPicPr>
            <a:picLocks noChangeAspect="1"/>
          </p:cNvPicPr>
          <p:nvPr/>
        </p:nvPicPr>
        <p:blipFill>
          <a:blip r:embed="rId2"/>
          <a:stretch>
            <a:fillRect/>
          </a:stretch>
        </p:blipFill>
        <p:spPr>
          <a:xfrm>
            <a:off x="535372" y="1026489"/>
            <a:ext cx="10163249" cy="757243"/>
          </a:xfrm>
          <a:prstGeom prst="rect">
            <a:avLst/>
          </a:prstGeom>
          <a:effectLst>
            <a:outerShdw blurRad="50800" dist="38100" dir="2700000" algn="tl" rotWithShape="0">
              <a:prstClr val="black">
                <a:alpha val="40000"/>
              </a:prstClr>
            </a:outerShdw>
          </a:effectLst>
        </p:spPr>
      </p:pic>
      <p:sp>
        <p:nvSpPr>
          <p:cNvPr id="47" name="矩形 46">
            <a:extLst>
              <a:ext uri="{FF2B5EF4-FFF2-40B4-BE49-F238E27FC236}">
                <a16:creationId xmlns:a16="http://schemas.microsoft.com/office/drawing/2014/main" id="{7E7F8FDA-7310-41D9-ABAF-AA107C459810}"/>
              </a:ext>
            </a:extLst>
          </p:cNvPr>
          <p:cNvSpPr/>
          <p:nvPr/>
        </p:nvSpPr>
        <p:spPr>
          <a:xfrm>
            <a:off x="1155885" y="2150785"/>
            <a:ext cx="3958659" cy="2723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852041B6-A111-412D-B222-1741021AAFB4}"/>
              </a:ext>
            </a:extLst>
          </p:cNvPr>
          <p:cNvSpPr txBox="1"/>
          <p:nvPr/>
        </p:nvSpPr>
        <p:spPr>
          <a:xfrm>
            <a:off x="2914650" y="4953984"/>
            <a:ext cx="6812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CB43221F-92B9-46A6-9CBD-55D45AC01A3E}"/>
              </a:ext>
            </a:extLst>
          </p:cNvPr>
          <p:cNvSpPr txBox="1"/>
          <p:nvPr/>
        </p:nvSpPr>
        <p:spPr>
          <a:xfrm>
            <a:off x="96197" y="3301630"/>
            <a:ext cx="6804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Node</a:t>
            </a:r>
            <a:endParaRPr lang="zh-CN" altLang="en-US" dirty="0">
              <a:latin typeface="Times New Roman" panose="02020603050405020304" pitchFamily="18" charset="0"/>
              <a:cs typeface="Times New Roman" panose="02020603050405020304" pitchFamily="18" charset="0"/>
            </a:endParaRPr>
          </a:p>
        </p:txBody>
      </p:sp>
      <p:cxnSp>
        <p:nvCxnSpPr>
          <p:cNvPr id="58" name="直接箭头连接符 57">
            <a:extLst>
              <a:ext uri="{FF2B5EF4-FFF2-40B4-BE49-F238E27FC236}">
                <a16:creationId xmlns:a16="http://schemas.microsoft.com/office/drawing/2014/main" id="{35007D37-0E7D-4C5F-91BF-04F78FBC236B}"/>
              </a:ext>
            </a:extLst>
          </p:cNvPr>
          <p:cNvCxnSpPr>
            <a:stCxn id="50" idx="7"/>
            <a:endCxn id="51" idx="3"/>
          </p:cNvCxnSpPr>
          <p:nvPr/>
        </p:nvCxnSpPr>
        <p:spPr>
          <a:xfrm flipV="1">
            <a:off x="1806442" y="3943504"/>
            <a:ext cx="622591" cy="520911"/>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8E7B76E8-E013-4ACB-867E-33F35ED1A59D}"/>
              </a:ext>
            </a:extLst>
          </p:cNvPr>
          <p:cNvCxnSpPr>
            <a:cxnSpLocks/>
            <a:stCxn id="51" idx="0"/>
            <a:endCxn id="53" idx="4"/>
          </p:cNvCxnSpPr>
          <p:nvPr/>
        </p:nvCxnSpPr>
        <p:spPr>
          <a:xfrm flipV="1">
            <a:off x="2490981" y="2590579"/>
            <a:ext cx="311188" cy="1203370"/>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5FA1EF41-2F9A-498D-8689-78DB22BD18BB}"/>
              </a:ext>
            </a:extLst>
          </p:cNvPr>
          <p:cNvCxnSpPr>
            <a:cxnSpLocks/>
            <a:stCxn id="52" idx="7"/>
            <a:endCxn id="53" idx="2"/>
          </p:cNvCxnSpPr>
          <p:nvPr/>
        </p:nvCxnSpPr>
        <p:spPr>
          <a:xfrm flipV="1">
            <a:off x="2086603" y="2502972"/>
            <a:ext cx="627958" cy="649103"/>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7852A47C-6B43-456F-AEA8-B5895090B7CC}"/>
                  </a:ext>
                </a:extLst>
              </p:cNvPr>
              <p:cNvSpPr txBox="1"/>
              <p:nvPr/>
            </p:nvSpPr>
            <p:spPr>
              <a:xfrm>
                <a:off x="2838459" y="2230698"/>
                <a:ext cx="170674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𝒕</m:t>
                          </m:r>
                        </m:e>
                      </m:d>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𝟒</m:t>
                      </m:r>
                      <m:r>
                        <a:rPr lang="en-US" altLang="zh-CN" b="1" i="1" smtClean="0">
                          <a:solidFill>
                            <a:schemeClr val="tx1"/>
                          </a:solidFill>
                          <a:latin typeface="Cambria Math" panose="02040503050406030204" pitchFamily="18" charset="0"/>
                        </a:rPr>
                        <m:t>,</m:t>
                      </m:r>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𝒕</m:t>
                          </m:r>
                        </m:e>
                        <m:sub>
                          <m:r>
                            <a:rPr lang="en-US" altLang="zh-CN" b="1" i="1" smtClean="0">
                              <a:solidFill>
                                <a:schemeClr val="tx1"/>
                              </a:solidFill>
                              <a:latin typeface="Cambria Math" panose="02040503050406030204" pitchFamily="18" charset="0"/>
                            </a:rPr>
                            <m:t>𝟒</m:t>
                          </m:r>
                        </m:sub>
                      </m:sSub>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65" name="文本框 64">
                <a:extLst>
                  <a:ext uri="{FF2B5EF4-FFF2-40B4-BE49-F238E27FC236}">
                    <a16:creationId xmlns:a16="http://schemas.microsoft.com/office/drawing/2014/main" id="{7852A47C-6B43-456F-AEA8-B5895090B7CC}"/>
                  </a:ext>
                </a:extLst>
              </p:cNvPr>
              <p:cNvSpPr txBox="1">
                <a:spLocks noRot="1" noChangeAspect="1" noMove="1" noResize="1" noEditPoints="1" noAdjustHandles="1" noChangeArrowheads="1" noChangeShapeType="1" noTextEdit="1"/>
              </p:cNvSpPr>
              <p:nvPr/>
            </p:nvSpPr>
            <p:spPr>
              <a:xfrm>
                <a:off x="2838459" y="2230698"/>
                <a:ext cx="1706749" cy="369332"/>
              </a:xfrm>
              <a:prstGeom prst="rect">
                <a:avLst/>
              </a:prstGeom>
              <a:blipFill>
                <a:blip r:embed="rId3"/>
                <a:stretch>
                  <a:fillRect b="-13115"/>
                </a:stretch>
              </a:blipFill>
            </p:spPr>
            <p:txBody>
              <a:bodyPr/>
              <a:lstStyle/>
              <a:p>
                <a:r>
                  <a:rPr lang="zh-CN" altLang="en-US">
                    <a:noFill/>
                  </a:rPr>
                  <a:t> </a:t>
                </a:r>
              </a:p>
            </p:txBody>
          </p:sp>
        </mc:Fallback>
      </mc:AlternateContent>
      <p:sp>
        <p:nvSpPr>
          <p:cNvPr id="67" name="文本框 66">
            <a:extLst>
              <a:ext uri="{FF2B5EF4-FFF2-40B4-BE49-F238E27FC236}">
                <a16:creationId xmlns:a16="http://schemas.microsoft.com/office/drawing/2014/main" id="{CBF258DD-8794-47E9-88D3-060D32EC9C63}"/>
              </a:ext>
            </a:extLst>
          </p:cNvPr>
          <p:cNvSpPr txBox="1"/>
          <p:nvPr/>
        </p:nvSpPr>
        <p:spPr>
          <a:xfrm>
            <a:off x="6001118" y="2200908"/>
            <a:ext cx="1259353" cy="369332"/>
          </a:xfrm>
          <a:prstGeom prst="rect">
            <a:avLst/>
          </a:prstGeom>
          <a:noFill/>
        </p:spPr>
        <p:txBody>
          <a:bodyPr wrap="square" rtlCol="0">
            <a:spAutoFit/>
          </a:bodyPr>
          <a:lstStyle/>
          <a:p>
            <a:r>
              <a:rPr lang="en-US" altLang="zh-CN" b="1" dirty="0">
                <a:solidFill>
                  <a:srgbClr val="A9D18E"/>
                </a:solidFill>
                <a:latin typeface="Times New Roman" panose="02020603050405020304" pitchFamily="18" charset="0"/>
                <a:cs typeface="Times New Roman" panose="02020603050405020304" pitchFamily="18" charset="0"/>
              </a:rPr>
              <a:t>Green: </a:t>
            </a:r>
            <a:endParaRPr lang="zh-CN" altLang="en-US" b="1" dirty="0">
              <a:solidFill>
                <a:srgbClr val="A9D18E"/>
              </a:solidFill>
              <a:latin typeface="Times New Roman" panose="02020603050405020304" pitchFamily="18" charset="0"/>
              <a:cs typeface="Times New Roman" panose="02020603050405020304" pitchFamily="18" charset="0"/>
            </a:endParaRPr>
          </a:p>
        </p:txBody>
      </p:sp>
      <p:pic>
        <p:nvPicPr>
          <p:cNvPr id="68" name="图片 67">
            <a:extLst>
              <a:ext uri="{FF2B5EF4-FFF2-40B4-BE49-F238E27FC236}">
                <a16:creationId xmlns:a16="http://schemas.microsoft.com/office/drawing/2014/main" id="{2542DFA6-5ACD-4ED1-B7BA-8FA0D407B40B}"/>
              </a:ext>
            </a:extLst>
          </p:cNvPr>
          <p:cNvPicPr>
            <a:picLocks noChangeAspect="1"/>
          </p:cNvPicPr>
          <p:nvPr/>
        </p:nvPicPr>
        <p:blipFill>
          <a:blip r:embed="rId4"/>
          <a:stretch>
            <a:fillRect/>
          </a:stretch>
        </p:blipFill>
        <p:spPr>
          <a:xfrm>
            <a:off x="6874578" y="2180568"/>
            <a:ext cx="385893" cy="410011"/>
          </a:xfrm>
          <a:prstGeom prst="rect">
            <a:avLst/>
          </a:prstGeom>
        </p:spPr>
      </p:pic>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A87DD90-E412-490A-986C-C8E99411F26C}"/>
                  </a:ext>
                </a:extLst>
              </p:cNvPr>
              <p:cNvSpPr txBox="1"/>
              <p:nvPr/>
            </p:nvSpPr>
            <p:spPr>
              <a:xfrm>
                <a:off x="6001118" y="2667524"/>
                <a:ext cx="5306249" cy="646331"/>
              </a:xfrm>
              <a:prstGeom prst="rect">
                <a:avLst/>
              </a:prstGeom>
              <a:noFill/>
            </p:spPr>
            <p:txBody>
              <a:bodyPr wrap="square" rtlCol="0">
                <a:spAutoFit/>
              </a:bodyPr>
              <a:lstStyle/>
              <a:p>
                <a:r>
                  <a:rPr lang="en-US" altLang="zh-CN" b="1" dirty="0">
                    <a:solidFill>
                      <a:srgbClr val="FFE699"/>
                    </a:solidFill>
                    <a:latin typeface="Times New Roman" panose="02020603050405020304" pitchFamily="18" charset="0"/>
                    <a:cs typeface="Times New Roman" panose="02020603050405020304" pitchFamily="18" charset="0"/>
                  </a:rPr>
                  <a:t>Yellow:</a:t>
                </a:r>
                <a:r>
                  <a:rPr lang="en-US" altLang="zh-CN" dirty="0">
                    <a:latin typeface="Times New Roman" panose="02020603050405020304" pitchFamily="18" charset="0"/>
                    <a:cs typeface="Times New Roman" panose="02020603050405020304" pitchFamily="18" charset="0"/>
                  </a:rPr>
                  <a:t> minimum duration timed path from 1 to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that arrives at node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time </a:t>
                </a:r>
                <a14:m>
                  <m:oMath xmlns:m="http://schemas.openxmlformats.org/officeDocument/2006/math">
                    <m:r>
                      <a:rPr lang="en-US" altLang="zh-CN" b="0" i="1" smtClean="0">
                        <a:latin typeface="Cambria Math" panose="02040503050406030204" pitchFamily="18" charset="0"/>
                      </a:rPr>
                      <m:t>𝑡</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3" name="文本框 72">
                <a:extLst>
                  <a:ext uri="{FF2B5EF4-FFF2-40B4-BE49-F238E27FC236}">
                    <a16:creationId xmlns:a16="http://schemas.microsoft.com/office/drawing/2014/main" id="{FA87DD90-E412-490A-986C-C8E99411F26C}"/>
                  </a:ext>
                </a:extLst>
              </p:cNvPr>
              <p:cNvSpPr txBox="1">
                <a:spLocks noRot="1" noChangeAspect="1" noMove="1" noResize="1" noEditPoints="1" noAdjustHandles="1" noChangeArrowheads="1" noChangeShapeType="1" noTextEdit="1"/>
              </p:cNvSpPr>
              <p:nvPr/>
            </p:nvSpPr>
            <p:spPr>
              <a:xfrm>
                <a:off x="6001118" y="2667524"/>
                <a:ext cx="5306249" cy="646331"/>
              </a:xfrm>
              <a:prstGeom prst="rect">
                <a:avLst/>
              </a:prstGeom>
              <a:blipFill>
                <a:blip r:embed="rId5"/>
                <a:stretch>
                  <a:fillRect l="-918" t="-5660" b="-14151"/>
                </a:stretch>
              </a:blipFill>
            </p:spPr>
            <p:txBody>
              <a:bodyPr/>
              <a:lstStyle/>
              <a:p>
                <a:r>
                  <a:rPr lang="zh-CN" altLang="en-US">
                    <a:noFill/>
                  </a:rPr>
                  <a:t> </a:t>
                </a:r>
              </a:p>
            </p:txBody>
          </p:sp>
        </mc:Fallback>
      </mc:AlternateContent>
      <p:sp>
        <p:nvSpPr>
          <p:cNvPr id="84" name="文本框 83">
            <a:extLst>
              <a:ext uri="{FF2B5EF4-FFF2-40B4-BE49-F238E27FC236}">
                <a16:creationId xmlns:a16="http://schemas.microsoft.com/office/drawing/2014/main" id="{F5E2BB56-E7D3-4078-842A-43E41571ADC1}"/>
              </a:ext>
            </a:extLst>
          </p:cNvPr>
          <p:cNvSpPr txBox="1"/>
          <p:nvPr/>
        </p:nvSpPr>
        <p:spPr>
          <a:xfrm>
            <a:off x="6001118" y="3599832"/>
            <a:ext cx="3801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Representative timed node sequence in</a:t>
            </a:r>
            <a:endParaRPr lang="zh-CN" altLang="en-US" dirty="0">
              <a:latin typeface="Times New Roman" panose="02020603050405020304" pitchFamily="18" charset="0"/>
              <a:cs typeface="Times New Roman" panose="02020603050405020304" pitchFamily="18" charset="0"/>
            </a:endParaRPr>
          </a:p>
        </p:txBody>
      </p:sp>
      <p:pic>
        <p:nvPicPr>
          <p:cNvPr id="85" name="图片 84">
            <a:extLst>
              <a:ext uri="{FF2B5EF4-FFF2-40B4-BE49-F238E27FC236}">
                <a16:creationId xmlns:a16="http://schemas.microsoft.com/office/drawing/2014/main" id="{305F0415-A311-4D91-AB0C-5152E906A2C6}"/>
              </a:ext>
            </a:extLst>
          </p:cNvPr>
          <p:cNvPicPr>
            <a:picLocks noChangeAspect="1"/>
          </p:cNvPicPr>
          <p:nvPr/>
        </p:nvPicPr>
        <p:blipFill>
          <a:blip r:embed="rId4"/>
          <a:stretch>
            <a:fillRect/>
          </a:stretch>
        </p:blipFill>
        <p:spPr>
          <a:xfrm>
            <a:off x="9802367" y="3599832"/>
            <a:ext cx="385893" cy="410011"/>
          </a:xfrm>
          <a:prstGeom prst="rect">
            <a:avLst/>
          </a:prstGeom>
        </p:spPr>
      </p:pic>
      <p:sp>
        <p:nvSpPr>
          <p:cNvPr id="50" name="椭圆 49">
            <a:extLst>
              <a:ext uri="{FF2B5EF4-FFF2-40B4-BE49-F238E27FC236}">
                <a16:creationId xmlns:a16="http://schemas.microsoft.com/office/drawing/2014/main" id="{846A2379-6A40-4B36-9F4E-AF32CC5777FE}"/>
              </a:ext>
            </a:extLst>
          </p:cNvPr>
          <p:cNvSpPr/>
          <p:nvPr/>
        </p:nvSpPr>
        <p:spPr>
          <a:xfrm>
            <a:off x="1656887" y="4438755"/>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1" name="椭圆 50">
            <a:extLst>
              <a:ext uri="{FF2B5EF4-FFF2-40B4-BE49-F238E27FC236}">
                <a16:creationId xmlns:a16="http://schemas.microsoft.com/office/drawing/2014/main" id="{85F6C0EB-33E9-419F-8A4C-92C213289454}"/>
              </a:ext>
            </a:extLst>
          </p:cNvPr>
          <p:cNvSpPr/>
          <p:nvPr/>
        </p:nvSpPr>
        <p:spPr>
          <a:xfrm>
            <a:off x="2403373" y="3793949"/>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2" name="椭圆 51">
            <a:extLst>
              <a:ext uri="{FF2B5EF4-FFF2-40B4-BE49-F238E27FC236}">
                <a16:creationId xmlns:a16="http://schemas.microsoft.com/office/drawing/2014/main" id="{AC4B4B05-6255-4281-87EA-FEC282577477}"/>
              </a:ext>
            </a:extLst>
          </p:cNvPr>
          <p:cNvSpPr/>
          <p:nvPr/>
        </p:nvSpPr>
        <p:spPr>
          <a:xfrm>
            <a:off x="1937048" y="3126415"/>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53" name="椭圆 52">
            <a:extLst>
              <a:ext uri="{FF2B5EF4-FFF2-40B4-BE49-F238E27FC236}">
                <a16:creationId xmlns:a16="http://schemas.microsoft.com/office/drawing/2014/main" id="{9E30EE76-175E-444C-9875-4802EC06DCA1}"/>
              </a:ext>
            </a:extLst>
          </p:cNvPr>
          <p:cNvSpPr/>
          <p:nvPr/>
        </p:nvSpPr>
        <p:spPr>
          <a:xfrm>
            <a:off x="2714561" y="2415364"/>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5" name="直接箭头连接符 4">
            <a:extLst>
              <a:ext uri="{FF2B5EF4-FFF2-40B4-BE49-F238E27FC236}">
                <a16:creationId xmlns:a16="http://schemas.microsoft.com/office/drawing/2014/main" id="{4C444AA4-CBCB-5A8D-6C6A-3B5750C841F4}"/>
              </a:ext>
            </a:extLst>
          </p:cNvPr>
          <p:cNvCxnSpPr>
            <a:cxnSpLocks/>
          </p:cNvCxnSpPr>
          <p:nvPr/>
        </p:nvCxnSpPr>
        <p:spPr>
          <a:xfrm flipV="1">
            <a:off x="1866178" y="4028523"/>
            <a:ext cx="636504" cy="533482"/>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0CF6C756-EA59-FCFE-71FA-7E16BE1E8DCA}"/>
              </a:ext>
            </a:extLst>
          </p:cNvPr>
          <p:cNvCxnSpPr>
            <a:cxnSpLocks/>
          </p:cNvCxnSpPr>
          <p:nvPr/>
        </p:nvCxnSpPr>
        <p:spPr>
          <a:xfrm flipV="1">
            <a:off x="2619375" y="2622141"/>
            <a:ext cx="295275" cy="1210719"/>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306B220-C4C3-A753-50A5-E3316FDC236C}"/>
              </a:ext>
            </a:extLst>
          </p:cNvPr>
          <p:cNvCxnSpPr>
            <a:cxnSpLocks/>
          </p:cNvCxnSpPr>
          <p:nvPr/>
        </p:nvCxnSpPr>
        <p:spPr>
          <a:xfrm>
            <a:off x="1050324" y="3214022"/>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DB5BA06-F95C-3D6D-A1CA-058DF548D04C}"/>
              </a:ext>
            </a:extLst>
          </p:cNvPr>
          <p:cNvCxnSpPr>
            <a:cxnSpLocks/>
          </p:cNvCxnSpPr>
          <p:nvPr/>
        </p:nvCxnSpPr>
        <p:spPr>
          <a:xfrm>
            <a:off x="1050324" y="2502971"/>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3FB03FA-BB72-7F52-F567-14988C350960}"/>
              </a:ext>
            </a:extLst>
          </p:cNvPr>
          <p:cNvCxnSpPr>
            <a:cxnSpLocks/>
          </p:cNvCxnSpPr>
          <p:nvPr/>
        </p:nvCxnSpPr>
        <p:spPr>
          <a:xfrm>
            <a:off x="1050324" y="388155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60A0AA9-F795-2E36-87ED-B190AD6712E3}"/>
              </a:ext>
            </a:extLst>
          </p:cNvPr>
          <p:cNvCxnSpPr>
            <a:cxnSpLocks/>
          </p:cNvCxnSpPr>
          <p:nvPr/>
        </p:nvCxnSpPr>
        <p:spPr>
          <a:xfrm>
            <a:off x="1050324" y="452146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19E52D54-2B15-69C2-3B2C-698A42876C1D}"/>
              </a:ext>
            </a:extLst>
          </p:cNvPr>
          <p:cNvSpPr txBox="1"/>
          <p:nvPr/>
        </p:nvSpPr>
        <p:spPr>
          <a:xfrm>
            <a:off x="750594" y="4348036"/>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37" name="文本框 36">
            <a:extLst>
              <a:ext uri="{FF2B5EF4-FFF2-40B4-BE49-F238E27FC236}">
                <a16:creationId xmlns:a16="http://schemas.microsoft.com/office/drawing/2014/main" id="{B6E04C33-B59D-9ED5-4442-D80EDC792880}"/>
              </a:ext>
            </a:extLst>
          </p:cNvPr>
          <p:cNvSpPr txBox="1"/>
          <p:nvPr/>
        </p:nvSpPr>
        <p:spPr>
          <a:xfrm>
            <a:off x="750594" y="3707323"/>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1D48A183-9610-575D-5F61-B2D8CD6F3895}"/>
              </a:ext>
            </a:extLst>
          </p:cNvPr>
          <p:cNvSpPr txBox="1"/>
          <p:nvPr/>
        </p:nvSpPr>
        <p:spPr>
          <a:xfrm>
            <a:off x="750594" y="3018037"/>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67F9D8AC-D280-2A71-4689-AF3E1ACDB5D6}"/>
              </a:ext>
            </a:extLst>
          </p:cNvPr>
          <p:cNvSpPr txBox="1"/>
          <p:nvPr/>
        </p:nvSpPr>
        <p:spPr>
          <a:xfrm>
            <a:off x="768512" y="2318305"/>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C6AF97B2-184B-2A00-D59B-E5607B144359}"/>
              </a:ext>
            </a:extLst>
          </p:cNvPr>
          <p:cNvSpPr txBox="1"/>
          <p:nvPr/>
        </p:nvSpPr>
        <p:spPr>
          <a:xfrm>
            <a:off x="10252428" y="3599832"/>
            <a:ext cx="39789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49128E07-6BE1-BFC2-BB8E-72F2D8591F1A}"/>
                  </a:ext>
                </a:extLst>
              </p:cNvPr>
              <p:cNvSpPr txBox="1"/>
              <p:nvPr/>
            </p:nvSpPr>
            <p:spPr>
              <a:xfrm>
                <a:off x="7190557" y="4028523"/>
                <a:ext cx="26921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e>
                      </m:d>
                      <m:r>
                        <a:rPr lang="en-US" altLang="zh-CN" i="1">
                          <a:latin typeface="Cambria Math" panose="02040503050406030204" pitchFamily="18" charset="0"/>
                        </a:rPr>
                        <m:t>→</m:t>
                      </m:r>
                      <m:r>
                        <a:rPr lang="en-US" altLang="zh-CN" b="0" i="1" smtClean="0">
                          <a:latin typeface="Cambria Math" panose="02040503050406030204" pitchFamily="18" charset="0"/>
                        </a:rPr>
                        <m:t>(4,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49128E07-6BE1-BFC2-BB8E-72F2D8591F1A}"/>
                  </a:ext>
                </a:extLst>
              </p:cNvPr>
              <p:cNvSpPr txBox="1">
                <a:spLocks noRot="1" noChangeAspect="1" noMove="1" noResize="1" noEditPoints="1" noAdjustHandles="1" noChangeArrowheads="1" noChangeShapeType="1" noTextEdit="1"/>
              </p:cNvSpPr>
              <p:nvPr/>
            </p:nvSpPr>
            <p:spPr>
              <a:xfrm>
                <a:off x="7190557" y="4028523"/>
                <a:ext cx="2692147"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A512AD8C-4661-D7C6-E479-C0EE71122F13}"/>
                  </a:ext>
                </a:extLst>
              </p:cNvPr>
              <p:cNvSpPr txBox="1"/>
              <p:nvPr/>
            </p:nvSpPr>
            <p:spPr>
              <a:xfrm>
                <a:off x="1572742" y="4861727"/>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A512AD8C-4661-D7C6-E479-C0EE71122F13}"/>
                  </a:ext>
                </a:extLst>
              </p:cNvPr>
              <p:cNvSpPr txBox="1">
                <a:spLocks noRot="1" noChangeAspect="1" noMove="1" noResize="1" noEditPoints="1" noAdjustHandles="1" noChangeArrowheads="1" noChangeShapeType="1" noTextEdit="1"/>
              </p:cNvSpPr>
              <p:nvPr/>
            </p:nvSpPr>
            <p:spPr>
              <a:xfrm>
                <a:off x="1572742" y="4861727"/>
                <a:ext cx="299730" cy="369332"/>
              </a:xfrm>
              <a:prstGeom prst="rect">
                <a:avLst/>
              </a:prstGeom>
              <a:blipFill>
                <a:blip r:embed="rId7"/>
                <a:stretch>
                  <a:fillRect r="-8163"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A781001-8E78-E6C4-C955-F84204686DB7}"/>
                  </a:ext>
                </a:extLst>
              </p:cNvPr>
              <p:cNvSpPr txBox="1"/>
              <p:nvPr/>
            </p:nvSpPr>
            <p:spPr>
              <a:xfrm>
                <a:off x="2333402" y="4864620"/>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5" name="文本框 54">
                <a:extLst>
                  <a:ext uri="{FF2B5EF4-FFF2-40B4-BE49-F238E27FC236}">
                    <a16:creationId xmlns:a16="http://schemas.microsoft.com/office/drawing/2014/main" id="{7A781001-8E78-E6C4-C955-F84204686DB7}"/>
                  </a:ext>
                </a:extLst>
              </p:cNvPr>
              <p:cNvSpPr txBox="1">
                <a:spLocks noRot="1" noChangeAspect="1" noMove="1" noResize="1" noEditPoints="1" noAdjustHandles="1" noChangeArrowheads="1" noChangeShapeType="1" noTextEdit="1"/>
              </p:cNvSpPr>
              <p:nvPr/>
            </p:nvSpPr>
            <p:spPr>
              <a:xfrm>
                <a:off x="2333402" y="4864620"/>
                <a:ext cx="299730" cy="369332"/>
              </a:xfrm>
              <a:prstGeom prst="rect">
                <a:avLst/>
              </a:prstGeom>
              <a:blipFill>
                <a:blip r:embed="rId8"/>
                <a:stretch>
                  <a:fillRect r="-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C791EB2A-9B4C-E608-4AAE-832A177DA644}"/>
                  </a:ext>
                </a:extLst>
              </p:cNvPr>
              <p:cNvSpPr txBox="1"/>
              <p:nvPr/>
            </p:nvSpPr>
            <p:spPr>
              <a:xfrm>
                <a:off x="1872472" y="4856926"/>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6" name="文本框 55">
                <a:extLst>
                  <a:ext uri="{FF2B5EF4-FFF2-40B4-BE49-F238E27FC236}">
                    <a16:creationId xmlns:a16="http://schemas.microsoft.com/office/drawing/2014/main" id="{C791EB2A-9B4C-E608-4AAE-832A177DA644}"/>
                  </a:ext>
                </a:extLst>
              </p:cNvPr>
              <p:cNvSpPr txBox="1">
                <a:spLocks noRot="1" noChangeAspect="1" noMove="1" noResize="1" noEditPoints="1" noAdjustHandles="1" noChangeArrowheads="1" noChangeShapeType="1" noTextEdit="1"/>
              </p:cNvSpPr>
              <p:nvPr/>
            </p:nvSpPr>
            <p:spPr>
              <a:xfrm>
                <a:off x="1872472" y="4856926"/>
                <a:ext cx="299730" cy="369332"/>
              </a:xfrm>
              <a:prstGeom prst="rect">
                <a:avLst/>
              </a:prstGeom>
              <a:blipFill>
                <a:blip r:embed="rId9"/>
                <a:stretch>
                  <a:fillRect r="-12245"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DD431049-0AB9-C5CE-36D9-9EBC03FD0F02}"/>
                  </a:ext>
                </a:extLst>
              </p:cNvPr>
              <p:cNvSpPr txBox="1"/>
              <p:nvPr/>
            </p:nvSpPr>
            <p:spPr>
              <a:xfrm>
                <a:off x="2633132" y="4855408"/>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63" name="文本框 62">
                <a:extLst>
                  <a:ext uri="{FF2B5EF4-FFF2-40B4-BE49-F238E27FC236}">
                    <a16:creationId xmlns:a16="http://schemas.microsoft.com/office/drawing/2014/main" id="{DD431049-0AB9-C5CE-36D9-9EBC03FD0F02}"/>
                  </a:ext>
                </a:extLst>
              </p:cNvPr>
              <p:cNvSpPr txBox="1">
                <a:spLocks noRot="1" noChangeAspect="1" noMove="1" noResize="1" noEditPoints="1" noAdjustHandles="1" noChangeArrowheads="1" noChangeShapeType="1" noTextEdit="1"/>
              </p:cNvSpPr>
              <p:nvPr/>
            </p:nvSpPr>
            <p:spPr>
              <a:xfrm>
                <a:off x="2633132" y="4855408"/>
                <a:ext cx="299730" cy="369332"/>
              </a:xfrm>
              <a:prstGeom prst="rect">
                <a:avLst/>
              </a:prstGeom>
              <a:blipFill>
                <a:blip r:embed="rId10"/>
                <a:stretch>
                  <a:fillRect r="-10204"/>
                </a:stretch>
              </a:blipFill>
            </p:spPr>
            <p:txBody>
              <a:bodyPr/>
              <a:lstStyle/>
              <a:p>
                <a:r>
                  <a:rPr lang="zh-CN" altLang="en-US">
                    <a:noFill/>
                  </a:rPr>
                  <a:t> </a:t>
                </a:r>
              </a:p>
            </p:txBody>
          </p:sp>
        </mc:Fallback>
      </mc:AlternateContent>
      <p:pic>
        <p:nvPicPr>
          <p:cNvPr id="66" name="图片 65">
            <a:extLst>
              <a:ext uri="{FF2B5EF4-FFF2-40B4-BE49-F238E27FC236}">
                <a16:creationId xmlns:a16="http://schemas.microsoft.com/office/drawing/2014/main" id="{85BD4FD0-1E67-F3C3-AFE3-B2209870C54E}"/>
              </a:ext>
            </a:extLst>
          </p:cNvPr>
          <p:cNvPicPr>
            <a:picLocks noChangeAspect="1"/>
          </p:cNvPicPr>
          <p:nvPr/>
        </p:nvPicPr>
        <p:blipFill>
          <a:blip r:embed="rId11"/>
          <a:stretch>
            <a:fillRect/>
          </a:stretch>
        </p:blipFill>
        <p:spPr>
          <a:xfrm>
            <a:off x="394876" y="5497514"/>
            <a:ext cx="10444239" cy="5524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622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EE20854-366D-579D-C47E-22D46C2CE098}"/>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AC8324C-9EBC-9759-169E-0AD48F57A6DF}"/>
              </a:ext>
            </a:extLst>
          </p:cNvPr>
          <p:cNvSpPr txBox="1"/>
          <p:nvPr/>
        </p:nvSpPr>
        <p:spPr>
          <a:xfrm>
            <a:off x="286170" y="215238"/>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AFE0835-23F4-8D52-9FDF-955FD3DA816C}"/>
              </a:ext>
            </a:extLst>
          </p:cNvPr>
          <p:cNvSpPr txBox="1"/>
          <p:nvPr/>
        </p:nvSpPr>
        <p:spPr>
          <a:xfrm>
            <a:off x="1255326" y="215238"/>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09FD9E7-595E-3A7D-7466-E3D0CC11CAF1}"/>
              </a:ext>
            </a:extLst>
          </p:cNvPr>
          <p:cNvPicPr>
            <a:picLocks noChangeAspect="1"/>
          </p:cNvPicPr>
          <p:nvPr/>
        </p:nvPicPr>
        <p:blipFill>
          <a:blip r:embed="rId2"/>
          <a:stretch>
            <a:fillRect/>
          </a:stretch>
        </p:blipFill>
        <p:spPr>
          <a:xfrm>
            <a:off x="535372" y="1026489"/>
            <a:ext cx="10163249" cy="757243"/>
          </a:xfrm>
          <a:prstGeom prst="rect">
            <a:avLst/>
          </a:prstGeom>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637DD254-4502-95BB-F2B8-F6E143441182}"/>
              </a:ext>
            </a:extLst>
          </p:cNvPr>
          <p:cNvSpPr/>
          <p:nvPr/>
        </p:nvSpPr>
        <p:spPr>
          <a:xfrm>
            <a:off x="1155885" y="2150785"/>
            <a:ext cx="4655963" cy="27232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73299BE-B4A8-E882-B036-48C0CA6E783E}"/>
              </a:ext>
            </a:extLst>
          </p:cNvPr>
          <p:cNvSpPr txBox="1"/>
          <p:nvPr/>
        </p:nvSpPr>
        <p:spPr>
          <a:xfrm>
            <a:off x="3271051" y="5056458"/>
            <a:ext cx="6812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Time</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651BB04F-9020-12A4-F36E-9CE5E928CCF9}"/>
              </a:ext>
            </a:extLst>
          </p:cNvPr>
          <p:cNvSpPr txBox="1"/>
          <p:nvPr/>
        </p:nvSpPr>
        <p:spPr>
          <a:xfrm>
            <a:off x="96197" y="3301630"/>
            <a:ext cx="68040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Node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7401519-3BD8-C200-9592-18C841C9CE52}"/>
                  </a:ext>
                </a:extLst>
              </p:cNvPr>
              <p:cNvSpPr txBox="1"/>
              <p:nvPr/>
            </p:nvSpPr>
            <p:spPr>
              <a:xfrm>
                <a:off x="2838459" y="2230698"/>
                <a:ext cx="7657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b="1" i="1" smtClean="0">
                              <a:solidFill>
                                <a:schemeClr val="tx1"/>
                              </a:solidFill>
                              <a:latin typeface="Cambria Math" panose="02040503050406030204" pitchFamily="18" charset="0"/>
                            </a:rPr>
                          </m:ctrlPr>
                        </m:dPr>
                        <m:e>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𝒕</m:t>
                          </m:r>
                        </m:e>
                      </m:d>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07401519-3BD8-C200-9592-18C841C9CE52}"/>
                  </a:ext>
                </a:extLst>
              </p:cNvPr>
              <p:cNvSpPr txBox="1">
                <a:spLocks noRot="1" noChangeAspect="1" noMove="1" noResize="1" noEditPoints="1" noAdjustHandles="1" noChangeArrowheads="1" noChangeShapeType="1" noTextEdit="1"/>
              </p:cNvSpPr>
              <p:nvPr/>
            </p:nvSpPr>
            <p:spPr>
              <a:xfrm>
                <a:off x="2838459" y="2230698"/>
                <a:ext cx="765787" cy="369332"/>
              </a:xfrm>
              <a:prstGeom prst="rect">
                <a:avLst/>
              </a:prstGeom>
              <a:blipFill>
                <a:blip r:embed="rId3"/>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7AF382E9-5C74-B845-A117-1FB578FCEB84}"/>
              </a:ext>
            </a:extLst>
          </p:cNvPr>
          <p:cNvSpPr txBox="1"/>
          <p:nvPr/>
        </p:nvSpPr>
        <p:spPr>
          <a:xfrm>
            <a:off x="6001118" y="2200908"/>
            <a:ext cx="1259353" cy="369332"/>
          </a:xfrm>
          <a:prstGeom prst="rect">
            <a:avLst/>
          </a:prstGeom>
          <a:noFill/>
        </p:spPr>
        <p:txBody>
          <a:bodyPr wrap="square" rtlCol="0">
            <a:spAutoFit/>
          </a:bodyPr>
          <a:lstStyle/>
          <a:p>
            <a:r>
              <a:rPr lang="en-US" altLang="zh-CN" b="1" dirty="0">
                <a:solidFill>
                  <a:srgbClr val="A9D18E"/>
                </a:solidFill>
                <a:latin typeface="Times New Roman" panose="02020603050405020304" pitchFamily="18" charset="0"/>
                <a:cs typeface="Times New Roman" panose="02020603050405020304" pitchFamily="18" charset="0"/>
              </a:rPr>
              <a:t>Green: </a:t>
            </a:r>
            <a:endParaRPr lang="zh-CN" altLang="en-US" b="1" dirty="0">
              <a:solidFill>
                <a:srgbClr val="A9D18E"/>
              </a:solidFill>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D3825028-1642-28D4-D942-F7117FE2A4CA}"/>
              </a:ext>
            </a:extLst>
          </p:cNvPr>
          <p:cNvPicPr>
            <a:picLocks noChangeAspect="1"/>
          </p:cNvPicPr>
          <p:nvPr/>
        </p:nvPicPr>
        <p:blipFill>
          <a:blip r:embed="rId4"/>
          <a:stretch>
            <a:fillRect/>
          </a:stretch>
        </p:blipFill>
        <p:spPr>
          <a:xfrm>
            <a:off x="6874578" y="2180568"/>
            <a:ext cx="385893" cy="410011"/>
          </a:xfrm>
          <a:prstGeom prst="rect">
            <a:avLst/>
          </a:prstGeom>
        </p:spPr>
      </p:pic>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EF70735-FE45-8E16-8AB9-A09C4B282339}"/>
                  </a:ext>
                </a:extLst>
              </p:cNvPr>
              <p:cNvSpPr txBox="1"/>
              <p:nvPr/>
            </p:nvSpPr>
            <p:spPr>
              <a:xfrm>
                <a:off x="6001118" y="2791239"/>
                <a:ext cx="5306249" cy="646331"/>
              </a:xfrm>
              <a:prstGeom prst="rect">
                <a:avLst/>
              </a:prstGeom>
              <a:noFill/>
            </p:spPr>
            <p:txBody>
              <a:bodyPr wrap="square" rtlCol="0">
                <a:spAutoFit/>
              </a:bodyPr>
              <a:lstStyle/>
              <a:p>
                <a:r>
                  <a:rPr lang="en-US" altLang="zh-CN" b="1" dirty="0">
                    <a:solidFill>
                      <a:srgbClr val="FFE699"/>
                    </a:solidFill>
                    <a:latin typeface="Times New Roman" panose="02020603050405020304" pitchFamily="18" charset="0"/>
                    <a:cs typeface="Times New Roman" panose="02020603050405020304" pitchFamily="18" charset="0"/>
                  </a:rPr>
                  <a:t>Yellow:</a:t>
                </a:r>
                <a:r>
                  <a:rPr lang="en-US" altLang="zh-CN" dirty="0">
                    <a:latin typeface="Times New Roman" panose="02020603050405020304" pitchFamily="18" charset="0"/>
                    <a:cs typeface="Times New Roman" panose="02020603050405020304" pitchFamily="18" charset="0"/>
                  </a:rPr>
                  <a:t> minimum duration timed path from 1 to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that arrives at node </a:t>
                </a:r>
                <a:r>
                  <a:rPr lang="en-US" altLang="zh-CN" i="1" dirty="0">
                    <a:latin typeface="Times New Roman" panose="02020603050405020304" pitchFamily="18" charset="0"/>
                    <a:cs typeface="Times New Roman" panose="02020603050405020304" pitchFamily="18" charset="0"/>
                  </a:rPr>
                  <a:t>n</a:t>
                </a:r>
                <a:r>
                  <a:rPr lang="en-US" altLang="zh-CN" dirty="0">
                    <a:latin typeface="Times New Roman" panose="02020603050405020304" pitchFamily="18" charset="0"/>
                    <a:cs typeface="Times New Roman" panose="02020603050405020304" pitchFamily="18" charset="0"/>
                  </a:rPr>
                  <a:t> at time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altLang="zh-CN" b="0" i="1" dirty="0" smtClean="0">
                            <a:latin typeface="Cambria Math" panose="02040503050406030204" pitchFamily="18" charset="0"/>
                            <a:cs typeface="Times New Roman" panose="02020603050405020304" pitchFamily="18" charset="0"/>
                          </a:rPr>
                        </m:ctrlPr>
                      </m:sSupPr>
                      <m:e>
                        <m:r>
                          <a:rPr lang="en-US" altLang="zh-CN" b="0" i="1" dirty="0" smtClean="0">
                            <a:latin typeface="Cambria Math" panose="02040503050406030204" pitchFamily="18" charset="0"/>
                            <a:cs typeface="Times New Roman" panose="02020603050405020304" pitchFamily="18" charset="0"/>
                          </a:rPr>
                          <m:t>𝑡</m:t>
                        </m:r>
                      </m:e>
                      <m:sup>
                        <m:r>
                          <a:rPr lang="en-US" altLang="zh-CN" b="0" i="1" dirty="0" smtClean="0">
                            <a:latin typeface="Cambria Math" panose="02040503050406030204" pitchFamily="18" charset="0"/>
                            <a:cs typeface="Times New Roman" panose="02020603050405020304" pitchFamily="18" charset="0"/>
                          </a:rPr>
                          <m:t>′</m:t>
                        </m:r>
                      </m:sup>
                    </m:sSup>
                    <m:r>
                      <a:rPr lang="en-US" altLang="zh-CN" b="0" i="1" dirty="0" smtClean="0">
                        <a:latin typeface="Cambria Math" panose="02040503050406030204" pitchFamily="18" charset="0"/>
                        <a:cs typeface="Times New Roman" panose="02020603050405020304" pitchFamily="18" charset="0"/>
                      </a:rPr>
                      <m:t>&gt;</m:t>
                    </m:r>
                    <m:r>
                      <a:rPr lang="en-US" altLang="zh-CN" b="0" i="1" dirty="0" smtClean="0">
                        <a:latin typeface="Cambria Math" panose="02040503050406030204" pitchFamily="18" charset="0"/>
                        <a:cs typeface="Times New Roman" panose="02020603050405020304" pitchFamily="18" charset="0"/>
                      </a:rPr>
                      <m:t>𝑡</m:t>
                    </m:r>
                  </m:oMath>
                </a14:m>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BEF70735-FE45-8E16-8AB9-A09C4B282339}"/>
                  </a:ext>
                </a:extLst>
              </p:cNvPr>
              <p:cNvSpPr txBox="1">
                <a:spLocks noRot="1" noChangeAspect="1" noMove="1" noResize="1" noEditPoints="1" noAdjustHandles="1" noChangeArrowheads="1" noChangeShapeType="1" noTextEdit="1"/>
              </p:cNvSpPr>
              <p:nvPr/>
            </p:nvSpPr>
            <p:spPr>
              <a:xfrm>
                <a:off x="6001118" y="2791239"/>
                <a:ext cx="5306249" cy="646331"/>
              </a:xfrm>
              <a:prstGeom prst="rect">
                <a:avLst/>
              </a:prstGeom>
              <a:blipFill>
                <a:blip r:embed="rId5"/>
                <a:stretch>
                  <a:fillRect l="-918" t="-5660" b="-14151"/>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CB8F057D-F020-9C7D-3117-2369B66DE032}"/>
              </a:ext>
            </a:extLst>
          </p:cNvPr>
          <p:cNvSpPr txBox="1"/>
          <p:nvPr/>
        </p:nvSpPr>
        <p:spPr>
          <a:xfrm>
            <a:off x="6001118" y="3730382"/>
            <a:ext cx="380124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Representative timed node sequence in</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D3DCB814-4092-F4B9-4472-FCC4325114DB}"/>
              </a:ext>
            </a:extLst>
          </p:cNvPr>
          <p:cNvPicPr>
            <a:picLocks noChangeAspect="1"/>
          </p:cNvPicPr>
          <p:nvPr/>
        </p:nvPicPr>
        <p:blipFill>
          <a:blip r:embed="rId4"/>
          <a:stretch>
            <a:fillRect/>
          </a:stretch>
        </p:blipFill>
        <p:spPr>
          <a:xfrm>
            <a:off x="9788627" y="3689703"/>
            <a:ext cx="385893" cy="410011"/>
          </a:xfrm>
          <a:prstGeom prst="rect">
            <a:avLst/>
          </a:prstGeom>
        </p:spPr>
      </p:pic>
      <p:cxnSp>
        <p:nvCxnSpPr>
          <p:cNvPr id="24" name="直接连接符 23">
            <a:extLst>
              <a:ext uri="{FF2B5EF4-FFF2-40B4-BE49-F238E27FC236}">
                <a16:creationId xmlns:a16="http://schemas.microsoft.com/office/drawing/2014/main" id="{4CDCE436-35A2-2308-4577-EF71D1CD7A93}"/>
              </a:ext>
            </a:extLst>
          </p:cNvPr>
          <p:cNvCxnSpPr>
            <a:cxnSpLocks/>
          </p:cNvCxnSpPr>
          <p:nvPr/>
        </p:nvCxnSpPr>
        <p:spPr>
          <a:xfrm>
            <a:off x="1050324" y="3214022"/>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6746F4B-B18F-5A44-7F1E-6B8CBC75743E}"/>
              </a:ext>
            </a:extLst>
          </p:cNvPr>
          <p:cNvCxnSpPr>
            <a:cxnSpLocks/>
          </p:cNvCxnSpPr>
          <p:nvPr/>
        </p:nvCxnSpPr>
        <p:spPr>
          <a:xfrm>
            <a:off x="1050324" y="2502971"/>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88AF446-C7A2-1E45-6987-19D67BD1B856}"/>
              </a:ext>
            </a:extLst>
          </p:cNvPr>
          <p:cNvCxnSpPr>
            <a:cxnSpLocks/>
          </p:cNvCxnSpPr>
          <p:nvPr/>
        </p:nvCxnSpPr>
        <p:spPr>
          <a:xfrm>
            <a:off x="1050324" y="388155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0C34936-8B6C-C3C2-6373-E61B999FCC4B}"/>
              </a:ext>
            </a:extLst>
          </p:cNvPr>
          <p:cNvCxnSpPr>
            <a:cxnSpLocks/>
          </p:cNvCxnSpPr>
          <p:nvPr/>
        </p:nvCxnSpPr>
        <p:spPr>
          <a:xfrm>
            <a:off x="1050324" y="4521466"/>
            <a:ext cx="2050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CBEDF714-D439-66D1-A53A-F57F571100A5}"/>
              </a:ext>
            </a:extLst>
          </p:cNvPr>
          <p:cNvSpPr txBox="1"/>
          <p:nvPr/>
        </p:nvSpPr>
        <p:spPr>
          <a:xfrm>
            <a:off x="750594" y="4348036"/>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48A54A22-6BB0-B06F-8FE2-70D1408077E0}"/>
              </a:ext>
            </a:extLst>
          </p:cNvPr>
          <p:cNvSpPr txBox="1"/>
          <p:nvPr/>
        </p:nvSpPr>
        <p:spPr>
          <a:xfrm>
            <a:off x="750594" y="3707323"/>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30" name="文本框 29">
            <a:extLst>
              <a:ext uri="{FF2B5EF4-FFF2-40B4-BE49-F238E27FC236}">
                <a16:creationId xmlns:a16="http://schemas.microsoft.com/office/drawing/2014/main" id="{97B6DB47-9EB1-19C5-E514-82F39D77E78E}"/>
              </a:ext>
            </a:extLst>
          </p:cNvPr>
          <p:cNvSpPr txBox="1"/>
          <p:nvPr/>
        </p:nvSpPr>
        <p:spPr>
          <a:xfrm>
            <a:off x="750594" y="3018037"/>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0D781729-51E8-F57B-1D1C-22CE34E77ECA}"/>
              </a:ext>
            </a:extLst>
          </p:cNvPr>
          <p:cNvSpPr txBox="1"/>
          <p:nvPr/>
        </p:nvSpPr>
        <p:spPr>
          <a:xfrm>
            <a:off x="768512" y="2318305"/>
            <a:ext cx="29973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4</a:t>
            </a:r>
            <a:endParaRPr lang="zh-CN" altLang="en-US"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29787CAE-13C2-C4F3-8FAA-7071BC835FF3}"/>
              </a:ext>
            </a:extLst>
          </p:cNvPr>
          <p:cNvSpPr txBox="1"/>
          <p:nvPr/>
        </p:nvSpPr>
        <p:spPr>
          <a:xfrm>
            <a:off x="10188260" y="3730382"/>
            <a:ext cx="39789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is:</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591B0998-58BD-3807-F40E-A2673C252B3B}"/>
                  </a:ext>
                </a:extLst>
              </p:cNvPr>
              <p:cNvSpPr txBox="1"/>
              <p:nvPr/>
            </p:nvSpPr>
            <p:spPr>
              <a:xfrm>
                <a:off x="7190557" y="4159073"/>
                <a:ext cx="27532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3,</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3</m:t>
                              </m:r>
                            </m:sub>
                          </m:sSub>
                        </m:e>
                      </m:d>
                      <m:r>
                        <a:rPr lang="en-US" altLang="zh-CN" i="1">
                          <a:latin typeface="Cambria Math" panose="02040503050406030204" pitchFamily="18" charset="0"/>
                        </a:rPr>
                        <m:t>→</m:t>
                      </m:r>
                      <m:r>
                        <a:rPr lang="en-US" altLang="zh-CN" b="0" i="1" smtClean="0">
                          <a:latin typeface="Cambria Math" panose="02040503050406030204" pitchFamily="18" charset="0"/>
                        </a:rPr>
                        <m:t>(4,</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4</m:t>
                          </m:r>
                        </m:sub>
                      </m:sSub>
                      <m:r>
                        <a:rPr lang="en-US" altLang="zh-CN" b="0" i="1" smtClean="0">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591B0998-58BD-3807-F40E-A2673C252B3B}"/>
                  </a:ext>
                </a:extLst>
              </p:cNvPr>
              <p:cNvSpPr txBox="1">
                <a:spLocks noRot="1" noChangeAspect="1" noMove="1" noResize="1" noEditPoints="1" noAdjustHandles="1" noChangeArrowheads="1" noChangeShapeType="1" noTextEdit="1"/>
              </p:cNvSpPr>
              <p:nvPr/>
            </p:nvSpPr>
            <p:spPr>
              <a:xfrm>
                <a:off x="7190557" y="4159073"/>
                <a:ext cx="2753254" cy="369332"/>
              </a:xfrm>
              <a:prstGeom prst="rect">
                <a:avLst/>
              </a:prstGeom>
              <a:blipFill>
                <a:blip r:embed="rId6"/>
                <a:stretch>
                  <a:fillRect b="-13115"/>
                </a:stretch>
              </a:blipFill>
            </p:spPr>
            <p:txBody>
              <a:bodyPr/>
              <a:lstStyle/>
              <a:p>
                <a:r>
                  <a:rPr lang="zh-CN" altLang="en-US">
                    <a:noFill/>
                  </a:rPr>
                  <a:t> </a:t>
                </a:r>
              </a:p>
            </p:txBody>
          </p:sp>
        </mc:Fallback>
      </mc:AlternateContent>
      <p:cxnSp>
        <p:nvCxnSpPr>
          <p:cNvPr id="38" name="直接箭头连接符 37">
            <a:extLst>
              <a:ext uri="{FF2B5EF4-FFF2-40B4-BE49-F238E27FC236}">
                <a16:creationId xmlns:a16="http://schemas.microsoft.com/office/drawing/2014/main" id="{EF5126C0-4117-BDAE-2C9A-2A59B2D18C85}"/>
              </a:ext>
            </a:extLst>
          </p:cNvPr>
          <p:cNvCxnSpPr>
            <a:cxnSpLocks/>
            <a:stCxn id="36" idx="0"/>
            <a:endCxn id="41" idx="4"/>
          </p:cNvCxnSpPr>
          <p:nvPr/>
        </p:nvCxnSpPr>
        <p:spPr>
          <a:xfrm flipV="1">
            <a:off x="4075720" y="3306338"/>
            <a:ext cx="191103" cy="1132417"/>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83FF8E6B-B894-6447-CCE1-8728DB171982}"/>
              </a:ext>
            </a:extLst>
          </p:cNvPr>
          <p:cNvCxnSpPr>
            <a:cxnSpLocks/>
            <a:stCxn id="41" idx="0"/>
            <a:endCxn id="37" idx="4"/>
          </p:cNvCxnSpPr>
          <p:nvPr/>
        </p:nvCxnSpPr>
        <p:spPr>
          <a:xfrm flipV="1">
            <a:off x="4266823" y="2613849"/>
            <a:ext cx="446731" cy="517274"/>
          </a:xfrm>
          <a:prstGeom prst="straightConnector1">
            <a:avLst/>
          </a:prstGeom>
          <a:ln w="38100">
            <a:solidFill>
              <a:srgbClr val="FFE699"/>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65F838F4-FABD-65B8-8857-32DC1956B83A}"/>
                  </a:ext>
                </a:extLst>
              </p:cNvPr>
              <p:cNvSpPr txBox="1"/>
              <p:nvPr/>
            </p:nvSpPr>
            <p:spPr>
              <a:xfrm>
                <a:off x="4780679" y="2221247"/>
                <a:ext cx="8363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𝒏</m:t>
                      </m:r>
                      <m:r>
                        <a:rPr lang="en-US" altLang="zh-CN" b="1" i="1" smtClean="0">
                          <a:solidFill>
                            <a:schemeClr val="tx1"/>
                          </a:solidFill>
                          <a:latin typeface="Cambria Math" panose="02040503050406030204" pitchFamily="18" charset="0"/>
                        </a:rPr>
                        <m:t>,</m:t>
                      </m:r>
                      <m:sSup>
                        <m:sSupPr>
                          <m:ctrlPr>
                            <a:rPr lang="en-US" altLang="zh-CN" b="1" i="1" smtClean="0">
                              <a:solidFill>
                                <a:schemeClr val="tx1"/>
                              </a:solidFill>
                              <a:latin typeface="Cambria Math" panose="02040503050406030204" pitchFamily="18" charset="0"/>
                            </a:rPr>
                          </m:ctrlPr>
                        </m:sSupPr>
                        <m:e>
                          <m:r>
                            <a:rPr lang="en-US" altLang="zh-CN" b="1" i="1" smtClean="0">
                              <a:solidFill>
                                <a:schemeClr val="tx1"/>
                              </a:solidFill>
                              <a:latin typeface="Cambria Math" panose="02040503050406030204" pitchFamily="18" charset="0"/>
                            </a:rPr>
                            <m:t>𝒕</m:t>
                          </m:r>
                        </m:e>
                        <m:sup>
                          <m:r>
                            <a:rPr lang="en-US" altLang="zh-CN" b="1" i="1" smtClean="0">
                              <a:solidFill>
                                <a:schemeClr val="tx1"/>
                              </a:solidFill>
                              <a:latin typeface="Cambria Math" panose="02040503050406030204" pitchFamily="18" charset="0"/>
                            </a:rPr>
                            <m:t>′</m:t>
                          </m:r>
                        </m:sup>
                      </m:sSup>
                      <m:r>
                        <a:rPr lang="en-US" altLang="zh-CN" b="1" i="1" smtClean="0">
                          <a:solidFill>
                            <a:schemeClr val="tx1"/>
                          </a:solidFill>
                          <a:latin typeface="Cambria Math" panose="02040503050406030204" pitchFamily="18" charset="0"/>
                        </a:rPr>
                        <m:t>)</m:t>
                      </m:r>
                    </m:oMath>
                  </m:oMathPara>
                </a14:m>
                <a:endParaRPr lang="zh-CN" altLang="en-US"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40" name="文本框 39">
                <a:extLst>
                  <a:ext uri="{FF2B5EF4-FFF2-40B4-BE49-F238E27FC236}">
                    <a16:creationId xmlns:a16="http://schemas.microsoft.com/office/drawing/2014/main" id="{65F838F4-FABD-65B8-8857-32DC1956B83A}"/>
                  </a:ext>
                </a:extLst>
              </p:cNvPr>
              <p:cNvSpPr txBox="1">
                <a:spLocks noRot="1" noChangeAspect="1" noMove="1" noResize="1" noEditPoints="1" noAdjustHandles="1" noChangeArrowheads="1" noChangeShapeType="1" noTextEdit="1"/>
              </p:cNvSpPr>
              <p:nvPr/>
            </p:nvSpPr>
            <p:spPr>
              <a:xfrm>
                <a:off x="4780679" y="2221247"/>
                <a:ext cx="836319" cy="369332"/>
              </a:xfrm>
              <a:prstGeom prst="rect">
                <a:avLst/>
              </a:prstGeom>
              <a:blipFill>
                <a:blip r:embed="rId7"/>
                <a:stretch>
                  <a:fillRect b="-14754"/>
                </a:stretch>
              </a:blipFill>
            </p:spPr>
            <p:txBody>
              <a:bodyPr/>
              <a:lstStyle/>
              <a:p>
                <a:r>
                  <a:rPr lang="zh-CN" altLang="en-US">
                    <a:noFill/>
                  </a:rPr>
                  <a:t> </a:t>
                </a:r>
              </a:p>
            </p:txBody>
          </p:sp>
        </mc:Fallback>
      </mc:AlternateContent>
      <p:sp>
        <p:nvSpPr>
          <p:cNvPr id="36" name="椭圆 35">
            <a:extLst>
              <a:ext uri="{FF2B5EF4-FFF2-40B4-BE49-F238E27FC236}">
                <a16:creationId xmlns:a16="http://schemas.microsoft.com/office/drawing/2014/main" id="{60556EF3-0B3C-74EB-8136-6D1B45DC9CB4}"/>
              </a:ext>
            </a:extLst>
          </p:cNvPr>
          <p:cNvSpPr/>
          <p:nvPr/>
        </p:nvSpPr>
        <p:spPr>
          <a:xfrm>
            <a:off x="3988112" y="4438755"/>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7" name="椭圆 36">
            <a:extLst>
              <a:ext uri="{FF2B5EF4-FFF2-40B4-BE49-F238E27FC236}">
                <a16:creationId xmlns:a16="http://schemas.microsoft.com/office/drawing/2014/main" id="{970B6190-5B19-BEBB-29EF-455AB165F7EB}"/>
              </a:ext>
            </a:extLst>
          </p:cNvPr>
          <p:cNvSpPr/>
          <p:nvPr/>
        </p:nvSpPr>
        <p:spPr>
          <a:xfrm>
            <a:off x="4625946" y="2438634"/>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1" name="椭圆 40">
            <a:extLst>
              <a:ext uri="{FF2B5EF4-FFF2-40B4-BE49-F238E27FC236}">
                <a16:creationId xmlns:a16="http://schemas.microsoft.com/office/drawing/2014/main" id="{9C28AE07-4B9A-61DA-9B08-77CECCC2C6EB}"/>
              </a:ext>
            </a:extLst>
          </p:cNvPr>
          <p:cNvSpPr/>
          <p:nvPr/>
        </p:nvSpPr>
        <p:spPr>
          <a:xfrm>
            <a:off x="4179215" y="3131123"/>
            <a:ext cx="175215" cy="175215"/>
          </a:xfrm>
          <a:prstGeom prst="ellipse">
            <a:avLst/>
          </a:prstGeom>
          <a:solidFill>
            <a:schemeClr val="accent4">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cxnSp>
        <p:nvCxnSpPr>
          <p:cNvPr id="43" name="直接连接符 42">
            <a:extLst>
              <a:ext uri="{FF2B5EF4-FFF2-40B4-BE49-F238E27FC236}">
                <a16:creationId xmlns:a16="http://schemas.microsoft.com/office/drawing/2014/main" id="{7FCA45DB-210D-6AA8-CB37-5D410E7BF9CF}"/>
              </a:ext>
            </a:extLst>
          </p:cNvPr>
          <p:cNvCxnSpPr>
            <a:cxnSpLocks/>
          </p:cNvCxnSpPr>
          <p:nvPr/>
        </p:nvCxnSpPr>
        <p:spPr>
          <a:xfrm>
            <a:off x="1744643" y="4613970"/>
            <a:ext cx="0" cy="26010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F48C34E9-F040-2EC6-FFD3-AB40225561C8}"/>
              </a:ext>
            </a:extLst>
          </p:cNvPr>
          <p:cNvCxnSpPr>
            <a:cxnSpLocks/>
          </p:cNvCxnSpPr>
          <p:nvPr/>
        </p:nvCxnSpPr>
        <p:spPr>
          <a:xfrm>
            <a:off x="2490981" y="3969663"/>
            <a:ext cx="0" cy="90440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C307EE5-AD21-2EBE-AC62-7A9065CC0B1C}"/>
              </a:ext>
            </a:extLst>
          </p:cNvPr>
          <p:cNvCxnSpPr>
            <a:cxnSpLocks/>
          </p:cNvCxnSpPr>
          <p:nvPr/>
        </p:nvCxnSpPr>
        <p:spPr>
          <a:xfrm>
            <a:off x="2028066" y="3301630"/>
            <a:ext cx="0" cy="157244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D9C8B64-0C36-F2BE-BF4A-D07C18A1FCDF}"/>
              </a:ext>
            </a:extLst>
          </p:cNvPr>
          <p:cNvCxnSpPr>
            <a:cxnSpLocks/>
          </p:cNvCxnSpPr>
          <p:nvPr/>
        </p:nvCxnSpPr>
        <p:spPr>
          <a:xfrm>
            <a:off x="2802169" y="2601148"/>
            <a:ext cx="0" cy="227292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71890433-8C54-FB44-B2BC-56DB6E77A6E4}"/>
              </a:ext>
            </a:extLst>
          </p:cNvPr>
          <p:cNvCxnSpPr>
            <a:stCxn id="18" idx="7"/>
            <a:endCxn id="19" idx="3"/>
          </p:cNvCxnSpPr>
          <p:nvPr/>
        </p:nvCxnSpPr>
        <p:spPr>
          <a:xfrm flipV="1">
            <a:off x="1806442" y="3943504"/>
            <a:ext cx="622591" cy="520911"/>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520EDC1-0825-272B-5FAA-599600E4E71A}"/>
              </a:ext>
            </a:extLst>
          </p:cNvPr>
          <p:cNvCxnSpPr>
            <a:cxnSpLocks/>
            <a:stCxn id="19" idx="0"/>
            <a:endCxn id="21" idx="4"/>
          </p:cNvCxnSpPr>
          <p:nvPr/>
        </p:nvCxnSpPr>
        <p:spPr>
          <a:xfrm flipV="1">
            <a:off x="2490981" y="2590579"/>
            <a:ext cx="311188" cy="1203370"/>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0DC9A17-96A6-5117-FFAB-F199E1C2DE11}"/>
              </a:ext>
            </a:extLst>
          </p:cNvPr>
          <p:cNvCxnSpPr>
            <a:cxnSpLocks/>
            <a:stCxn id="20" idx="7"/>
            <a:endCxn id="21" idx="2"/>
          </p:cNvCxnSpPr>
          <p:nvPr/>
        </p:nvCxnSpPr>
        <p:spPr>
          <a:xfrm flipV="1">
            <a:off x="2086603" y="2502972"/>
            <a:ext cx="627958" cy="649103"/>
          </a:xfrm>
          <a:prstGeom prst="straightConnector1">
            <a:avLst/>
          </a:prstGeom>
          <a:ln w="38100">
            <a:solidFill>
              <a:srgbClr val="A9D18E"/>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4407110D-963C-96AC-0DD4-AF214438B778}"/>
              </a:ext>
            </a:extLst>
          </p:cNvPr>
          <p:cNvSpPr/>
          <p:nvPr/>
        </p:nvSpPr>
        <p:spPr>
          <a:xfrm>
            <a:off x="1656887" y="4438755"/>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椭圆 18">
            <a:extLst>
              <a:ext uri="{FF2B5EF4-FFF2-40B4-BE49-F238E27FC236}">
                <a16:creationId xmlns:a16="http://schemas.microsoft.com/office/drawing/2014/main" id="{4F5E3A3B-1184-AC54-C19F-6D63F17882A5}"/>
              </a:ext>
            </a:extLst>
          </p:cNvPr>
          <p:cNvSpPr/>
          <p:nvPr/>
        </p:nvSpPr>
        <p:spPr>
          <a:xfrm>
            <a:off x="2403373" y="3793949"/>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0" name="椭圆 19">
            <a:extLst>
              <a:ext uri="{FF2B5EF4-FFF2-40B4-BE49-F238E27FC236}">
                <a16:creationId xmlns:a16="http://schemas.microsoft.com/office/drawing/2014/main" id="{92845F00-743E-968C-F133-2BF071944F2C}"/>
              </a:ext>
            </a:extLst>
          </p:cNvPr>
          <p:cNvSpPr/>
          <p:nvPr/>
        </p:nvSpPr>
        <p:spPr>
          <a:xfrm>
            <a:off x="1937048" y="3126415"/>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21" name="椭圆 20">
            <a:extLst>
              <a:ext uri="{FF2B5EF4-FFF2-40B4-BE49-F238E27FC236}">
                <a16:creationId xmlns:a16="http://schemas.microsoft.com/office/drawing/2014/main" id="{6946117C-C38B-F8EC-FC80-DCA15367D7CD}"/>
              </a:ext>
            </a:extLst>
          </p:cNvPr>
          <p:cNvSpPr/>
          <p:nvPr/>
        </p:nvSpPr>
        <p:spPr>
          <a:xfrm>
            <a:off x="2714561" y="2415364"/>
            <a:ext cx="175215" cy="17521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404A39B1-3CD6-16B3-4A32-68DFCFA3854E}"/>
                  </a:ext>
                </a:extLst>
              </p:cNvPr>
              <p:cNvSpPr txBox="1"/>
              <p:nvPr/>
            </p:nvSpPr>
            <p:spPr>
              <a:xfrm>
                <a:off x="1572742" y="4861727"/>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1</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1" name="文本框 50">
                <a:extLst>
                  <a:ext uri="{FF2B5EF4-FFF2-40B4-BE49-F238E27FC236}">
                    <a16:creationId xmlns:a16="http://schemas.microsoft.com/office/drawing/2014/main" id="{404A39B1-3CD6-16B3-4A32-68DFCFA3854E}"/>
                  </a:ext>
                </a:extLst>
              </p:cNvPr>
              <p:cNvSpPr txBox="1">
                <a:spLocks noRot="1" noChangeAspect="1" noMove="1" noResize="1" noEditPoints="1" noAdjustHandles="1" noChangeArrowheads="1" noChangeShapeType="1" noTextEdit="1"/>
              </p:cNvSpPr>
              <p:nvPr/>
            </p:nvSpPr>
            <p:spPr>
              <a:xfrm>
                <a:off x="1572742" y="4861727"/>
                <a:ext cx="299730" cy="369332"/>
              </a:xfrm>
              <a:prstGeom prst="rect">
                <a:avLst/>
              </a:prstGeom>
              <a:blipFill>
                <a:blip r:embed="rId8"/>
                <a:stretch>
                  <a:fillRect r="-8163"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8C07348E-DB0E-2549-8CEB-C7BC31AE52C8}"/>
                  </a:ext>
                </a:extLst>
              </p:cNvPr>
              <p:cNvSpPr txBox="1"/>
              <p:nvPr/>
            </p:nvSpPr>
            <p:spPr>
              <a:xfrm>
                <a:off x="2333402" y="4864620"/>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2</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2" name="文本框 51">
                <a:extLst>
                  <a:ext uri="{FF2B5EF4-FFF2-40B4-BE49-F238E27FC236}">
                    <a16:creationId xmlns:a16="http://schemas.microsoft.com/office/drawing/2014/main" id="{8C07348E-DB0E-2549-8CEB-C7BC31AE52C8}"/>
                  </a:ext>
                </a:extLst>
              </p:cNvPr>
              <p:cNvSpPr txBox="1">
                <a:spLocks noRot="1" noChangeAspect="1" noMove="1" noResize="1" noEditPoints="1" noAdjustHandles="1" noChangeArrowheads="1" noChangeShapeType="1" noTextEdit="1"/>
              </p:cNvSpPr>
              <p:nvPr/>
            </p:nvSpPr>
            <p:spPr>
              <a:xfrm>
                <a:off x="2333402" y="4864620"/>
                <a:ext cx="299730" cy="369332"/>
              </a:xfrm>
              <a:prstGeom prst="rect">
                <a:avLst/>
              </a:prstGeom>
              <a:blipFill>
                <a:blip r:embed="rId9"/>
                <a:stretch>
                  <a:fillRect r="-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26762B32-4255-20FB-58E0-BD1213FA4B44}"/>
                  </a:ext>
                </a:extLst>
              </p:cNvPr>
              <p:cNvSpPr txBox="1"/>
              <p:nvPr/>
            </p:nvSpPr>
            <p:spPr>
              <a:xfrm>
                <a:off x="1872472" y="4856926"/>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3</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3" name="文本框 52">
                <a:extLst>
                  <a:ext uri="{FF2B5EF4-FFF2-40B4-BE49-F238E27FC236}">
                    <a16:creationId xmlns:a16="http://schemas.microsoft.com/office/drawing/2014/main" id="{26762B32-4255-20FB-58E0-BD1213FA4B44}"/>
                  </a:ext>
                </a:extLst>
              </p:cNvPr>
              <p:cNvSpPr txBox="1">
                <a:spLocks noRot="1" noChangeAspect="1" noMove="1" noResize="1" noEditPoints="1" noAdjustHandles="1" noChangeArrowheads="1" noChangeShapeType="1" noTextEdit="1"/>
              </p:cNvSpPr>
              <p:nvPr/>
            </p:nvSpPr>
            <p:spPr>
              <a:xfrm>
                <a:off x="1872472" y="4856926"/>
                <a:ext cx="299730" cy="369332"/>
              </a:xfrm>
              <a:prstGeom prst="rect">
                <a:avLst/>
              </a:prstGeom>
              <a:blipFill>
                <a:blip r:embed="rId10"/>
                <a:stretch>
                  <a:fillRect r="-12245"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956A1547-50E6-9795-9A5F-D0E59C6158B8}"/>
                  </a:ext>
                </a:extLst>
              </p:cNvPr>
              <p:cNvSpPr txBox="1"/>
              <p:nvPr/>
            </p:nvSpPr>
            <p:spPr>
              <a:xfrm>
                <a:off x="2633132" y="4855408"/>
                <a:ext cx="2997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4</m:t>
                          </m:r>
                        </m:sub>
                      </m:sSub>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54" name="文本框 53">
                <a:extLst>
                  <a:ext uri="{FF2B5EF4-FFF2-40B4-BE49-F238E27FC236}">
                    <a16:creationId xmlns:a16="http://schemas.microsoft.com/office/drawing/2014/main" id="{956A1547-50E6-9795-9A5F-D0E59C6158B8}"/>
                  </a:ext>
                </a:extLst>
              </p:cNvPr>
              <p:cNvSpPr txBox="1">
                <a:spLocks noRot="1" noChangeAspect="1" noMove="1" noResize="1" noEditPoints="1" noAdjustHandles="1" noChangeArrowheads="1" noChangeShapeType="1" noTextEdit="1"/>
              </p:cNvSpPr>
              <p:nvPr/>
            </p:nvSpPr>
            <p:spPr>
              <a:xfrm>
                <a:off x="2633132" y="4855408"/>
                <a:ext cx="299730" cy="369332"/>
              </a:xfrm>
              <a:prstGeom prst="rect">
                <a:avLst/>
              </a:prstGeom>
              <a:blipFill>
                <a:blip r:embed="rId11"/>
                <a:stretch>
                  <a:fillRect r="-10204"/>
                </a:stretch>
              </a:blipFill>
            </p:spPr>
            <p:txBody>
              <a:bodyPr/>
              <a:lstStyle/>
              <a:p>
                <a:r>
                  <a:rPr lang="zh-CN" altLang="en-US">
                    <a:noFill/>
                  </a:rPr>
                  <a:t> </a:t>
                </a:r>
              </a:p>
            </p:txBody>
          </p:sp>
        </mc:Fallback>
      </mc:AlternateContent>
      <p:pic>
        <p:nvPicPr>
          <p:cNvPr id="55" name="图片 54">
            <a:extLst>
              <a:ext uri="{FF2B5EF4-FFF2-40B4-BE49-F238E27FC236}">
                <a16:creationId xmlns:a16="http://schemas.microsoft.com/office/drawing/2014/main" id="{65FF33D4-CA50-FF36-9290-070F22A73ADE}"/>
              </a:ext>
            </a:extLst>
          </p:cNvPr>
          <p:cNvPicPr>
            <a:picLocks noChangeAspect="1"/>
          </p:cNvPicPr>
          <p:nvPr/>
        </p:nvPicPr>
        <p:blipFill>
          <a:blip r:embed="rId12"/>
          <a:stretch>
            <a:fillRect/>
          </a:stretch>
        </p:blipFill>
        <p:spPr>
          <a:xfrm>
            <a:off x="394876" y="5497514"/>
            <a:ext cx="10444239" cy="552454"/>
          </a:xfrm>
          <a:prstGeom prst="rect">
            <a:avLst/>
          </a:prstGeom>
          <a:effectLst>
            <a:outerShdw blurRad="50800" dist="38100" dir="2700000" algn="tl" rotWithShape="0">
              <a:prstClr val="black">
                <a:alpha val="40000"/>
              </a:prstClr>
            </a:outerShdw>
          </a:effectLst>
        </p:spPr>
      </p:pic>
      <p:cxnSp>
        <p:nvCxnSpPr>
          <p:cNvPr id="23" name="直接箭头连接符 22">
            <a:extLst>
              <a:ext uri="{FF2B5EF4-FFF2-40B4-BE49-F238E27FC236}">
                <a16:creationId xmlns:a16="http://schemas.microsoft.com/office/drawing/2014/main" id="{E2ED06F8-560B-46BD-AC87-F910C760F2B5}"/>
              </a:ext>
            </a:extLst>
          </p:cNvPr>
          <p:cNvCxnSpPr>
            <a:cxnSpLocks/>
            <a:endCxn id="33" idx="2"/>
          </p:cNvCxnSpPr>
          <p:nvPr/>
        </p:nvCxnSpPr>
        <p:spPr>
          <a:xfrm flipH="1" flipV="1">
            <a:off x="8567184" y="4528405"/>
            <a:ext cx="1221444" cy="9691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3158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13DCB2B-03E9-4697-B836-51BE1088689B}"/>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1F0CE34-B558-40B2-811A-462535C2C1BC}"/>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790B41F-F867-4C4F-9DB7-452792BDF602}"/>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7C59429-842C-4E06-8D42-ABF6C472BDF3}"/>
              </a:ext>
            </a:extLst>
          </p:cNvPr>
          <p:cNvPicPr>
            <a:picLocks noChangeAspect="1"/>
          </p:cNvPicPr>
          <p:nvPr/>
        </p:nvPicPr>
        <p:blipFill>
          <a:blip r:embed="rId2"/>
          <a:stretch>
            <a:fillRect/>
          </a:stretch>
        </p:blipFill>
        <p:spPr>
          <a:xfrm>
            <a:off x="873880" y="876581"/>
            <a:ext cx="10444239" cy="1085858"/>
          </a:xfrm>
          <a:prstGeom prst="rect">
            <a:avLst/>
          </a:prstGeom>
        </p:spPr>
      </p:pic>
      <p:pic>
        <p:nvPicPr>
          <p:cNvPr id="19" name="图片 18">
            <a:extLst>
              <a:ext uri="{FF2B5EF4-FFF2-40B4-BE49-F238E27FC236}">
                <a16:creationId xmlns:a16="http://schemas.microsoft.com/office/drawing/2014/main" id="{93CBAC77-4AC6-43B2-B152-E6F0D4A424FD}"/>
              </a:ext>
            </a:extLst>
          </p:cNvPr>
          <p:cNvPicPr>
            <a:picLocks noChangeAspect="1"/>
          </p:cNvPicPr>
          <p:nvPr/>
        </p:nvPicPr>
        <p:blipFill>
          <a:blip r:embed="rId3"/>
          <a:stretch>
            <a:fillRect/>
          </a:stretch>
        </p:blipFill>
        <p:spPr>
          <a:xfrm>
            <a:off x="873880" y="2224898"/>
            <a:ext cx="4027787" cy="3756521"/>
          </a:xfrm>
          <a:prstGeom prst="rect">
            <a:avLst/>
          </a:prstGeom>
        </p:spPr>
      </p:pic>
      <p:pic>
        <p:nvPicPr>
          <p:cNvPr id="20" name="图片 19">
            <a:extLst>
              <a:ext uri="{FF2B5EF4-FFF2-40B4-BE49-F238E27FC236}">
                <a16:creationId xmlns:a16="http://schemas.microsoft.com/office/drawing/2014/main" id="{86734471-A0CD-4F39-9A27-9143417143FB}"/>
              </a:ext>
            </a:extLst>
          </p:cNvPr>
          <p:cNvPicPr>
            <a:picLocks noChangeAspect="1"/>
          </p:cNvPicPr>
          <p:nvPr/>
        </p:nvPicPr>
        <p:blipFill>
          <a:blip r:embed="rId4"/>
          <a:stretch>
            <a:fillRect/>
          </a:stretch>
        </p:blipFill>
        <p:spPr>
          <a:xfrm>
            <a:off x="5719637" y="2136578"/>
            <a:ext cx="5031114" cy="3501722"/>
          </a:xfrm>
          <a:prstGeom prst="rect">
            <a:avLst/>
          </a:prstGeom>
        </p:spPr>
      </p:pic>
      <p:cxnSp>
        <p:nvCxnSpPr>
          <p:cNvPr id="21" name="直接连接符 20">
            <a:extLst>
              <a:ext uri="{FF2B5EF4-FFF2-40B4-BE49-F238E27FC236}">
                <a16:creationId xmlns:a16="http://schemas.microsoft.com/office/drawing/2014/main" id="{78ACB1CE-D8EC-4FFD-845C-BE8922D68540}"/>
              </a:ext>
            </a:extLst>
          </p:cNvPr>
          <p:cNvCxnSpPr>
            <a:cxnSpLocks/>
          </p:cNvCxnSpPr>
          <p:nvPr/>
        </p:nvCxnSpPr>
        <p:spPr>
          <a:xfrm flipV="1">
            <a:off x="1789160" y="4137660"/>
            <a:ext cx="1149620" cy="680720"/>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B2DA8C5-F447-4872-8D70-359EB763DABE}"/>
              </a:ext>
            </a:extLst>
          </p:cNvPr>
          <p:cNvCxnSpPr>
            <a:cxnSpLocks/>
          </p:cNvCxnSpPr>
          <p:nvPr/>
        </p:nvCxnSpPr>
        <p:spPr>
          <a:xfrm>
            <a:off x="6129208" y="3971974"/>
            <a:ext cx="1989537" cy="1322070"/>
          </a:xfrm>
          <a:prstGeom prst="line">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D42AB05C-BEAD-4822-8DF6-CE7E4519E312}"/>
              </a:ext>
            </a:extLst>
          </p:cNvPr>
          <p:cNvCxnSpPr>
            <a:cxnSpLocks/>
          </p:cNvCxnSpPr>
          <p:nvPr/>
        </p:nvCxnSpPr>
        <p:spPr>
          <a:xfrm flipV="1">
            <a:off x="2946400" y="2758440"/>
            <a:ext cx="1082040" cy="1389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C05D061-02CB-44D2-AE5E-DA40FB9BF07E}"/>
              </a:ext>
            </a:extLst>
          </p:cNvPr>
          <p:cNvCxnSpPr>
            <a:cxnSpLocks/>
          </p:cNvCxnSpPr>
          <p:nvPr/>
        </p:nvCxnSpPr>
        <p:spPr>
          <a:xfrm flipV="1">
            <a:off x="8390684" y="3932922"/>
            <a:ext cx="2012156" cy="13611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5CD72467-DC6D-4B16-B84E-4DFFC3680E73}"/>
              </a:ext>
            </a:extLst>
          </p:cNvPr>
          <p:cNvCxnSpPr>
            <a:cxnSpLocks/>
          </p:cNvCxnSpPr>
          <p:nvPr/>
        </p:nvCxnSpPr>
        <p:spPr>
          <a:xfrm flipV="1">
            <a:off x="3331718" y="2768600"/>
            <a:ext cx="673862" cy="6671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84552D5-892B-498A-895C-98E3B546CC22}"/>
              </a:ext>
            </a:extLst>
          </p:cNvPr>
          <p:cNvCxnSpPr>
            <a:cxnSpLocks/>
          </p:cNvCxnSpPr>
          <p:nvPr/>
        </p:nvCxnSpPr>
        <p:spPr>
          <a:xfrm>
            <a:off x="8390684" y="2407796"/>
            <a:ext cx="1962661" cy="13203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6480157B-71A0-4EEF-A898-4BC6B6B037B1}"/>
              </a:ext>
            </a:extLst>
          </p:cNvPr>
          <p:cNvCxnSpPr>
            <a:cxnSpLocks/>
          </p:cNvCxnSpPr>
          <p:nvPr/>
        </p:nvCxnSpPr>
        <p:spPr>
          <a:xfrm flipV="1">
            <a:off x="6088015" y="2440354"/>
            <a:ext cx="2030730" cy="1355098"/>
          </a:xfrm>
          <a:prstGeom prst="straightConnector1">
            <a:avLst/>
          </a:prstGeom>
          <a:ln w="57150">
            <a:solidFill>
              <a:srgbClr val="8250D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58CA381D-56C3-46B5-B2BF-89D4A8E297CB}"/>
              </a:ext>
            </a:extLst>
          </p:cNvPr>
          <p:cNvCxnSpPr>
            <a:cxnSpLocks/>
          </p:cNvCxnSpPr>
          <p:nvPr/>
        </p:nvCxnSpPr>
        <p:spPr>
          <a:xfrm flipV="1">
            <a:off x="1773190" y="3426509"/>
            <a:ext cx="1533525" cy="1372336"/>
          </a:xfrm>
          <a:prstGeom prst="straightConnector1">
            <a:avLst/>
          </a:prstGeom>
          <a:ln w="19050">
            <a:solidFill>
              <a:srgbClr val="8250DF"/>
            </a:solidFill>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3CF23ABF-B9AE-4DE4-AAD6-74B656DB65ED}"/>
              </a:ext>
            </a:extLst>
          </p:cNvPr>
          <p:cNvCxnSpPr>
            <a:cxnSpLocks/>
          </p:cNvCxnSpPr>
          <p:nvPr/>
        </p:nvCxnSpPr>
        <p:spPr>
          <a:xfrm flipV="1">
            <a:off x="8261482" y="2520753"/>
            <a:ext cx="0" cy="2712331"/>
          </a:xfrm>
          <a:prstGeom prst="straightConnector1">
            <a:avLst/>
          </a:prstGeom>
          <a:ln w="57150">
            <a:solidFill>
              <a:srgbClr val="8250D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0C100875-0B36-4EA4-9B6F-3F0B676452CD}"/>
              </a:ext>
            </a:extLst>
          </p:cNvPr>
          <p:cNvCxnSpPr>
            <a:cxnSpLocks/>
          </p:cNvCxnSpPr>
          <p:nvPr/>
        </p:nvCxnSpPr>
        <p:spPr>
          <a:xfrm flipV="1">
            <a:off x="2929372" y="3460719"/>
            <a:ext cx="402346" cy="690275"/>
          </a:xfrm>
          <a:prstGeom prst="straightConnector1">
            <a:avLst/>
          </a:prstGeom>
          <a:ln w="19050">
            <a:solidFill>
              <a:srgbClr val="8250DF"/>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CB8F6733-E7C2-4A90-A475-8FEF9870DA4B}"/>
              </a:ext>
            </a:extLst>
          </p:cNvPr>
          <p:cNvSpPr txBox="1"/>
          <p:nvPr/>
        </p:nvSpPr>
        <p:spPr>
          <a:xfrm>
            <a:off x="2090435" y="3757303"/>
            <a:ext cx="49885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1.76</a:t>
            </a:r>
            <a:endParaRPr lang="zh-CN" altLang="en-US" sz="1400"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F2EAD978-504E-459E-9CC4-F106C435266A}"/>
              </a:ext>
            </a:extLst>
          </p:cNvPr>
          <p:cNvSpPr txBox="1"/>
          <p:nvPr/>
        </p:nvSpPr>
        <p:spPr>
          <a:xfrm rot="18015306">
            <a:off x="2772401" y="3620673"/>
            <a:ext cx="498855"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0.42</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93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1F0CE34-B558-40B2-811A-462535C2C1BC}"/>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790B41F-F867-4C4F-9DB7-452792BDF602}"/>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7C59429-842C-4E06-8D42-ABF6C472BDF3}"/>
              </a:ext>
            </a:extLst>
          </p:cNvPr>
          <p:cNvPicPr>
            <a:picLocks noChangeAspect="1"/>
          </p:cNvPicPr>
          <p:nvPr/>
        </p:nvPicPr>
        <p:blipFill>
          <a:blip r:embed="rId2"/>
          <a:stretch>
            <a:fillRect/>
          </a:stretch>
        </p:blipFill>
        <p:spPr>
          <a:xfrm>
            <a:off x="873880" y="876581"/>
            <a:ext cx="10444239" cy="1085858"/>
          </a:xfrm>
          <a:prstGeom prst="rect">
            <a:avLst/>
          </a:prstGeom>
        </p:spPr>
      </p:pic>
      <p:pic>
        <p:nvPicPr>
          <p:cNvPr id="33" name="图片 32">
            <a:extLst>
              <a:ext uri="{FF2B5EF4-FFF2-40B4-BE49-F238E27FC236}">
                <a16:creationId xmlns:a16="http://schemas.microsoft.com/office/drawing/2014/main" id="{5176EF84-07E7-4C50-B380-169A3D3C422C}"/>
              </a:ext>
            </a:extLst>
          </p:cNvPr>
          <p:cNvPicPr>
            <a:picLocks noChangeAspect="1"/>
          </p:cNvPicPr>
          <p:nvPr/>
        </p:nvPicPr>
        <p:blipFill>
          <a:blip r:embed="rId3"/>
          <a:stretch>
            <a:fillRect/>
          </a:stretch>
        </p:blipFill>
        <p:spPr>
          <a:xfrm>
            <a:off x="771168" y="2053554"/>
            <a:ext cx="4133880" cy="3971954"/>
          </a:xfrm>
          <a:prstGeom prst="rect">
            <a:avLst/>
          </a:prstGeom>
        </p:spPr>
      </p:pic>
      <p:pic>
        <p:nvPicPr>
          <p:cNvPr id="2" name="图片 1">
            <a:extLst>
              <a:ext uri="{FF2B5EF4-FFF2-40B4-BE49-F238E27FC236}">
                <a16:creationId xmlns:a16="http://schemas.microsoft.com/office/drawing/2014/main" id="{BAB94805-4E78-4311-897E-4FFB7BAB23C0}"/>
              </a:ext>
            </a:extLst>
          </p:cNvPr>
          <p:cNvPicPr>
            <a:picLocks noChangeAspect="1"/>
          </p:cNvPicPr>
          <p:nvPr/>
        </p:nvPicPr>
        <p:blipFill>
          <a:blip r:embed="rId4"/>
          <a:stretch>
            <a:fillRect/>
          </a:stretch>
        </p:blipFill>
        <p:spPr>
          <a:xfrm>
            <a:off x="5848733" y="2053554"/>
            <a:ext cx="4419632" cy="4076730"/>
          </a:xfrm>
          <a:prstGeom prst="rect">
            <a:avLst/>
          </a:prstGeom>
        </p:spPr>
      </p:pic>
      <p:sp>
        <p:nvSpPr>
          <p:cNvPr id="6" name="箭头: 右 5">
            <a:extLst>
              <a:ext uri="{FF2B5EF4-FFF2-40B4-BE49-F238E27FC236}">
                <a16:creationId xmlns:a16="http://schemas.microsoft.com/office/drawing/2014/main" id="{8BE4A20E-F064-4148-887A-99DBD068D3D8}"/>
              </a:ext>
            </a:extLst>
          </p:cNvPr>
          <p:cNvSpPr/>
          <p:nvPr/>
        </p:nvSpPr>
        <p:spPr>
          <a:xfrm>
            <a:off x="5114069" y="3340024"/>
            <a:ext cx="525643" cy="481839"/>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584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F4FFF01-E2E1-41B1-AC23-FC0F83F03649}"/>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7508372-2051-48BA-AA51-8710BD583A39}"/>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6C60AC0-FF48-404E-B3CD-51CD3B14173D}"/>
              </a:ext>
            </a:extLst>
          </p:cNvPr>
          <p:cNvSpPr txBox="1"/>
          <p:nvPr/>
        </p:nvSpPr>
        <p:spPr>
          <a:xfrm>
            <a:off x="257345" y="1118152"/>
            <a:ext cx="722759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procedure and the basic idea of this DDD algorithm for the MDP:</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DF9C959C-90AF-4B43-9279-C969BC977BB0}"/>
              </a:ext>
            </a:extLst>
          </p:cNvPr>
          <p:cNvSpPr txBox="1"/>
          <p:nvPr/>
        </p:nvSpPr>
        <p:spPr>
          <a:xfrm>
            <a:off x="257345" y="1664096"/>
            <a:ext cx="11301327" cy="120032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Our algorithm works by maintaining a </a:t>
            </a:r>
            <a:r>
              <a:rPr lang="en-US" altLang="zh-CN" i="1" dirty="0">
                <a:latin typeface="Times New Roman" panose="02020603050405020304" pitchFamily="18" charset="0"/>
                <a:cs typeface="Times New Roman" panose="02020603050405020304" pitchFamily="18" charset="0"/>
              </a:rPr>
              <a:t>list</a:t>
            </a:r>
            <a:r>
              <a:rPr lang="en-US" altLang="zh-CN" dirty="0">
                <a:latin typeface="Times New Roman" panose="02020603050405020304" pitchFamily="18" charset="0"/>
                <a:cs typeface="Times New Roman" panose="02020603050405020304" pitchFamily="18" charset="0"/>
              </a:rPr>
              <a:t> of ABSPTs, ordered by their time at the end node. The list is initialized with two ABSPTs: the ABSPT for the earliest time that the end node can be reached and the ABSPT with end time given by the end of the time horizon. These two times define the time interval of interest : all feasible timed paths must arrival at the end node within this interval. Additional ABSPTs are generated dynamically, subdividing this interval.</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7712839E-78D6-4143-A99B-1438D2E93524}"/>
              </a:ext>
            </a:extLst>
          </p:cNvPr>
          <p:cNvSpPr txBox="1"/>
          <p:nvPr/>
        </p:nvSpPr>
        <p:spPr>
          <a:xfrm>
            <a:off x="278474" y="3429000"/>
            <a:ext cx="974910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Based on the basic idea, we need to consider the implementation details of this DDD algorithm. </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D035869E-B79D-493D-8D5A-6D8DE3B225E6}"/>
              </a:ext>
            </a:extLst>
          </p:cNvPr>
          <p:cNvSpPr txBox="1"/>
          <p:nvPr/>
        </p:nvSpPr>
        <p:spPr>
          <a:xfrm>
            <a:off x="684874" y="3993024"/>
            <a:ext cx="539011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How to dynamically generate new ABSPT? </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1218DBB1-48A2-49AF-8FD8-13CAAFE43AF5}"/>
              </a:ext>
            </a:extLst>
          </p:cNvPr>
          <p:cNvSpPr txBox="1"/>
          <p:nvPr/>
        </p:nvSpPr>
        <p:spPr>
          <a:xfrm>
            <a:off x="684875" y="4629880"/>
            <a:ext cx="6488086"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How to determine 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lower bound on the minimum duration? </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F15A09D-6DCE-7DD7-264F-8866B4DF78FD}"/>
              </a:ext>
            </a:extLst>
          </p:cNvPr>
          <p:cNvSpPr txBox="1"/>
          <p:nvPr/>
        </p:nvSpPr>
        <p:spPr>
          <a:xfrm>
            <a:off x="684874" y="5266736"/>
            <a:ext cx="6162040"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Note that the upper bound can be easily obtained from the feasible path we have already got.</a:t>
            </a:r>
            <a:endParaRPr lang="zh-CN" altLang="en-US" dirty="0"/>
          </a:p>
        </p:txBody>
      </p:sp>
    </p:spTree>
    <p:extLst>
      <p:ext uri="{BB962C8B-B14F-4D97-AF65-F5344CB8AC3E}">
        <p14:creationId xmlns:p14="http://schemas.microsoft.com/office/powerpoint/2010/main" val="3251148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35A3AF9-F20B-46B4-A572-C60D133B82AD}"/>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EBDBF1D-2ACB-4B45-97B0-6EF84F59110E}"/>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42E4AC2-31B5-4471-89B6-93D269F21045}"/>
              </a:ext>
            </a:extLst>
          </p:cNvPr>
          <p:cNvSpPr txBox="1"/>
          <p:nvPr/>
        </p:nvSpPr>
        <p:spPr>
          <a:xfrm>
            <a:off x="257346" y="913015"/>
            <a:ext cx="731519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Consider the derivation of the lower bound on the minimum duration...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3025C07-3B41-4255-9BE4-FC994CEE9E06}"/>
              </a:ext>
            </a:extLst>
          </p:cNvPr>
          <p:cNvSpPr txBox="1"/>
          <p:nvPr/>
        </p:nvSpPr>
        <p:spPr>
          <a:xfrm>
            <a:off x="884959" y="1458999"/>
            <a:ext cx="10053205"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Recalling from the preceding analysis, the waiting action is not taken during the whole trip.</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55572B0-44F6-475A-8205-B0EB57B1799F}"/>
              </a:ext>
            </a:extLst>
          </p:cNvPr>
          <p:cNvSpPr txBox="1"/>
          <p:nvPr/>
        </p:nvSpPr>
        <p:spPr>
          <a:xfrm>
            <a:off x="884959" y="2004060"/>
            <a:ext cx="8977747"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As a result, the duration of a path is composed of travel time of all involved links.</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6B5E40B5-8357-41F3-9793-23CBA2E3BCEC}"/>
              </a:ext>
            </a:extLst>
          </p:cNvPr>
          <p:cNvSpPr txBox="1"/>
          <p:nvPr/>
        </p:nvSpPr>
        <p:spPr>
          <a:xfrm>
            <a:off x="884959" y="2550044"/>
            <a:ext cx="10422082"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If we can derive the lower bound on every arc’s travel time function via some greedy mechanism, then the lower bound can be obtained easily.</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2147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8B7F9F4-9B26-4CE7-9F83-5E79772D2368}"/>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52C2F8A-83BF-4FAB-97B2-AD25788B4567}"/>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5A5D1B8E-6A74-4074-B50E-41C2F5DBBB54}"/>
              </a:ext>
            </a:extLst>
          </p:cNvPr>
          <p:cNvSpPr txBox="1"/>
          <p:nvPr/>
        </p:nvSpPr>
        <p:spPr>
          <a:xfrm>
            <a:off x="199540" y="667820"/>
            <a:ext cx="66593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Consider the derivation of the lower bound on the minimum duration:</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348682F-5EB7-4DA4-9857-3AE91D3AE644}"/>
              </a:ext>
            </a:extLst>
          </p:cNvPr>
          <p:cNvPicPr>
            <a:picLocks noChangeAspect="1"/>
          </p:cNvPicPr>
          <p:nvPr/>
        </p:nvPicPr>
        <p:blipFill>
          <a:blip r:embed="rId2"/>
          <a:stretch>
            <a:fillRect/>
          </a:stretch>
        </p:blipFill>
        <p:spPr>
          <a:xfrm>
            <a:off x="4032250" y="3265197"/>
            <a:ext cx="3443313" cy="3395687"/>
          </a:xfrm>
          <a:prstGeom prst="rect">
            <a:avLst/>
          </a:prstGeom>
        </p:spPr>
      </p:pic>
      <p:pic>
        <p:nvPicPr>
          <p:cNvPr id="8" name="图片 7">
            <a:extLst>
              <a:ext uri="{FF2B5EF4-FFF2-40B4-BE49-F238E27FC236}">
                <a16:creationId xmlns:a16="http://schemas.microsoft.com/office/drawing/2014/main" id="{FD8018E8-FF4A-42CA-929D-E478E9163AD1}"/>
              </a:ext>
            </a:extLst>
          </p:cNvPr>
          <p:cNvPicPr>
            <a:picLocks noChangeAspect="1"/>
          </p:cNvPicPr>
          <p:nvPr/>
        </p:nvPicPr>
        <p:blipFill>
          <a:blip r:embed="rId3"/>
          <a:stretch>
            <a:fillRect/>
          </a:stretch>
        </p:blipFill>
        <p:spPr>
          <a:xfrm>
            <a:off x="8357855" y="3300915"/>
            <a:ext cx="3271861" cy="3324249"/>
          </a:xfrm>
          <a:prstGeom prst="rect">
            <a:avLst/>
          </a:prstGeom>
        </p:spPr>
      </p:pic>
      <p:sp>
        <p:nvSpPr>
          <p:cNvPr id="9" name="箭头: 右 8">
            <a:extLst>
              <a:ext uri="{FF2B5EF4-FFF2-40B4-BE49-F238E27FC236}">
                <a16:creationId xmlns:a16="http://schemas.microsoft.com/office/drawing/2014/main" id="{0BAAA3D8-3C23-4A78-BFAE-746C01D1CBC8}"/>
              </a:ext>
            </a:extLst>
          </p:cNvPr>
          <p:cNvSpPr/>
          <p:nvPr/>
        </p:nvSpPr>
        <p:spPr>
          <a:xfrm>
            <a:off x="7653887" y="4293212"/>
            <a:ext cx="525643" cy="481839"/>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FC0DACF-F000-4315-B1E1-42C012C275F8}"/>
                  </a:ext>
                </a:extLst>
              </p:cNvPr>
              <p:cNvSpPr txBox="1"/>
              <p:nvPr/>
            </p:nvSpPr>
            <p:spPr>
              <a:xfrm>
                <a:off x="711200" y="1055812"/>
                <a:ext cx="8204200" cy="1571199"/>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algorithm relies on the following third, and final, key observation, which concerns two ABSPTs that appear </a:t>
                </a:r>
                <a:r>
                  <a:rPr lang="en-US" altLang="zh-CN" i="1" dirty="0">
                    <a:solidFill>
                      <a:srgbClr val="FF0000"/>
                    </a:solidFill>
                    <a:latin typeface="Times New Roman" panose="02020603050405020304" pitchFamily="18" charset="0"/>
                    <a:cs typeface="Times New Roman" panose="02020603050405020304" pitchFamily="18" charset="0"/>
                  </a:rPr>
                  <a:t>consecutively</a:t>
                </a:r>
                <a:r>
                  <a:rPr lang="en-US" altLang="zh-CN" dirty="0">
                    <a:latin typeface="Times New Roman" panose="02020603050405020304" pitchFamily="18" charset="0"/>
                    <a:cs typeface="Times New Roman" panose="02020603050405020304" pitchFamily="18" charset="0"/>
                  </a:rPr>
                  <a:t> in the list. Say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Cambria Math" panose="02040503050406030204" pitchFamily="18" charset="0"/>
                                <a:cs typeface="Times New Roman" panose="02020603050405020304" pitchFamily="18" charset="0"/>
                              </a:rPr>
                              <m:t>ℬ</m:t>
                            </m:r>
                          </m:e>
                        </m:acc>
                      </m:e>
                      <m:sup>
                        <m:r>
                          <a:rPr lang="en-US" altLang="zh-CN" i="1">
                            <a:latin typeface="Cambria Math" panose="02040503050406030204" pitchFamily="18" charset="0"/>
                            <a:cs typeface="Times New Roman" panose="02020603050405020304" pitchFamily="18" charset="0"/>
                          </a:rPr>
                          <m:t>𝑡</m:t>
                        </m:r>
                      </m:sup>
                    </m:sSup>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Cambria Math" panose="02040503050406030204" pitchFamily="18" charset="0"/>
                                <a:cs typeface="Times New Roman" panose="02020603050405020304" pitchFamily="18" charset="0"/>
                              </a:rPr>
                              <m:t>ℬ</m:t>
                            </m:r>
                          </m:e>
                        </m:acc>
                      </m:e>
                      <m:sup>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𝑡</m:t>
                            </m:r>
                          </m:e>
                          <m:sup>
                            <m:r>
                              <a:rPr lang="en-US" altLang="zh-CN" i="1">
                                <a:latin typeface="Cambria Math" panose="02040503050406030204" pitchFamily="18" charset="0"/>
                                <a:cs typeface="Times New Roman" panose="02020603050405020304" pitchFamily="18" charset="0"/>
                              </a:rPr>
                              <m:t>+</m:t>
                            </m:r>
                          </m:sup>
                        </m:sSup>
                      </m:sup>
                    </m:sSup>
                  </m:oMath>
                </a14:m>
                <a:r>
                  <a:rPr lang="en-US" altLang="zh-CN" dirty="0">
                    <a:latin typeface="Times New Roman" panose="02020603050405020304" pitchFamily="18" charset="0"/>
                    <a:cs typeface="Times New Roman" panose="02020603050405020304" pitchFamily="18" charset="0"/>
                  </a:rPr>
                  <a:t>, whose end times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𝑡</m:t>
                    </m:r>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𝑡</m:t>
                        </m:r>
                      </m:e>
                      <m:sup>
                        <m:r>
                          <a:rPr lang="en-US" altLang="zh-CN" b="0" i="1" smtClean="0">
                            <a:latin typeface="Cambria Math" panose="02040503050406030204" pitchFamily="18" charset="0"/>
                            <a:cs typeface="Times New Roman" panose="02020603050405020304" pitchFamily="18" charset="0"/>
                          </a:rPr>
                          <m:t>+</m:t>
                        </m:r>
                      </m:sup>
                    </m:sSup>
                  </m:oMath>
                </a14:m>
                <a:r>
                  <a:rPr lang="en-US" altLang="zh-CN" dirty="0">
                    <a:latin typeface="Times New Roman" panose="02020603050405020304" pitchFamily="18" charset="0"/>
                    <a:cs typeface="Times New Roman" panose="02020603050405020304" pitchFamily="18" charset="0"/>
                  </a:rPr>
                  <a:t>, respectively, satisfy </a:t>
                </a:r>
                <a14:m>
                  <m:oMath xmlns:m="http://schemas.openxmlformats.org/officeDocument/2006/math">
                    <m:sSup>
                      <m:sSupPr>
                        <m:ctrlPr>
                          <a:rPr lang="en-US" altLang="zh-CN" b="0" i="1" smtClean="0">
                            <a:latin typeface="Cambria Math" panose="02040503050406030204" pitchFamily="18" charset="0"/>
                            <a:cs typeface="Times New Roman" panose="02020603050405020304" pitchFamily="18" charset="0"/>
                          </a:rPr>
                        </m:ctrlPr>
                      </m:sSupPr>
                      <m:e>
                        <m:r>
                          <a:rPr lang="en-US" altLang="zh-CN" b="0" i="1" smtClean="0">
                            <a:latin typeface="Cambria Math" panose="02040503050406030204" pitchFamily="18" charset="0"/>
                            <a:cs typeface="Times New Roman" panose="02020603050405020304" pitchFamily="18" charset="0"/>
                          </a:rPr>
                          <m:t>𝑡</m:t>
                        </m:r>
                      </m:e>
                      <m:sup>
                        <m:r>
                          <a:rPr lang="en-US" altLang="zh-CN" b="0" i="1" smtClean="0">
                            <a:latin typeface="Cambria Math" panose="02040503050406030204" pitchFamily="18" charset="0"/>
                            <a:cs typeface="Times New Roman" panose="02020603050405020304" pitchFamily="18" charset="0"/>
                          </a:rPr>
                          <m:t>+</m:t>
                        </m:r>
                      </m:sup>
                    </m:sSup>
                    <m:r>
                      <a:rPr lang="en-US" altLang="zh-CN" b="0" i="1" smtClean="0">
                        <a:latin typeface="Cambria Math" panose="02040503050406030204" pitchFamily="18" charset="0"/>
                        <a:cs typeface="Times New Roman" panose="02020603050405020304" pitchFamily="18" charset="0"/>
                      </a:rPr>
                      <m:t>&gt;</m:t>
                    </m:r>
                    <m:r>
                      <a:rPr lang="en-US" altLang="zh-CN" b="0" i="1" smtClean="0">
                        <a:latin typeface="Cambria Math" panose="02040503050406030204" pitchFamily="18" charset="0"/>
                        <a:cs typeface="Times New Roman" panose="02020603050405020304" pitchFamily="18" charset="0"/>
                      </a:rPr>
                      <m:t>𝑡</m:t>
                    </m:r>
                  </m:oMath>
                </a14:m>
                <a:r>
                  <a:rPr lang="en-US" altLang="zh-CN" dirty="0">
                    <a:latin typeface="Times New Roman" panose="02020603050405020304" pitchFamily="18" charset="0"/>
                    <a:cs typeface="Times New Roman" panose="02020603050405020304" pitchFamily="18" charset="0"/>
                  </a:rPr>
                  <a:t>, are two such ABSPTs. For each arc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d>
                      <m:dPr>
                        <m:ctrlPr>
                          <a:rPr lang="en-US" altLang="zh-CN" b="0" i="1" smtClean="0">
                            <a:latin typeface="Cambria Math" panose="02040503050406030204" pitchFamily="18" charset="0"/>
                            <a:cs typeface="Times New Roman" panose="02020603050405020304" pitchFamily="18" charset="0"/>
                          </a:rPr>
                        </m:ctrlPr>
                      </m:dPr>
                      <m:e>
                        <m:r>
                          <a:rPr lang="en-US" altLang="zh-CN" b="0" i="1" smtClean="0">
                            <a:latin typeface="Cambria Math" panose="02040503050406030204" pitchFamily="18" charset="0"/>
                            <a:cs typeface="Times New Roman" panose="02020603050405020304" pitchFamily="18" charset="0"/>
                          </a:rPr>
                          <m:t>𝑖</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𝑖</m:t>
                            </m:r>
                          </m:sub>
                        </m:sSub>
                      </m:e>
                    </m:d>
                    <m:r>
                      <a:rPr lang="en-US" altLang="zh-CN" b="0" i="1" smtClean="0">
                        <a:latin typeface="Cambria Math" panose="02040503050406030204" pitchFamily="18" charset="0"/>
                        <a:cs typeface="Times New Roman" panose="02020603050405020304" pitchFamily="18" charset="0"/>
                      </a:rPr>
                      <m:t>,(</m:t>
                    </m:r>
                    <m:r>
                      <a:rPr lang="en-US" altLang="zh-CN" b="0" i="1" smtClean="0">
                        <a:latin typeface="Cambria Math" panose="02040503050406030204" pitchFamily="18" charset="0"/>
                        <a:cs typeface="Times New Roman" panose="02020603050405020304" pitchFamily="18" charset="0"/>
                      </a:rPr>
                      <m:t>𝑗</m:t>
                    </m:r>
                    <m:r>
                      <a:rPr lang="en-US" altLang="zh-CN" b="0" i="1" smtClean="0">
                        <a:latin typeface="Cambria Math" panose="02040503050406030204" pitchFamily="18" charset="0"/>
                        <a:cs typeface="Times New Roman" panose="02020603050405020304" pitchFamily="18" charset="0"/>
                      </a:rPr>
                      <m:t>,</m:t>
                    </m:r>
                    <m:sSub>
                      <m:sSubPr>
                        <m:ctrlPr>
                          <a:rPr lang="en-US" altLang="zh-CN" b="0" i="1" smtClean="0">
                            <a:latin typeface="Cambria Math" panose="02040503050406030204" pitchFamily="18" charset="0"/>
                            <a:cs typeface="Times New Roman" panose="02020603050405020304" pitchFamily="18" charset="0"/>
                          </a:rPr>
                        </m:ctrlPr>
                      </m:sSubPr>
                      <m:e>
                        <m:r>
                          <a:rPr lang="en-US" altLang="zh-CN" b="0" i="1" smtClean="0">
                            <a:latin typeface="Cambria Math" panose="02040503050406030204" pitchFamily="18" charset="0"/>
                            <a:cs typeface="Times New Roman" panose="02020603050405020304" pitchFamily="18" charset="0"/>
                          </a:rPr>
                          <m:t>𝑠</m:t>
                        </m:r>
                      </m:e>
                      <m:sub>
                        <m:r>
                          <a:rPr lang="en-US" altLang="zh-CN" b="0" i="1" smtClean="0">
                            <a:latin typeface="Cambria Math" panose="02040503050406030204" pitchFamily="18" charset="0"/>
                            <a:cs typeface="Times New Roman" panose="02020603050405020304" pitchFamily="18" charset="0"/>
                          </a:rPr>
                          <m:t>𝑗</m:t>
                        </m:r>
                      </m:sub>
                    </m:sSub>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in the earlier ABSPT,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Cambria Math" panose="02040503050406030204" pitchFamily="18" charset="0"/>
                                <a:cs typeface="Times New Roman" panose="02020603050405020304" pitchFamily="18" charset="0"/>
                              </a:rPr>
                              <m:t>ℬ</m:t>
                            </m:r>
                          </m:e>
                        </m:acc>
                      </m:e>
                      <m:sup>
                        <m:r>
                          <a:rPr lang="en-US" altLang="zh-CN" i="1">
                            <a:latin typeface="Cambria Math" panose="02040503050406030204" pitchFamily="18" charset="0"/>
                            <a:cs typeface="Times New Roman" panose="02020603050405020304" pitchFamily="18" charset="0"/>
                          </a:rPr>
                          <m:t>𝑡</m:t>
                        </m:r>
                      </m:sup>
                    </m:sSup>
                  </m:oMath>
                </a14:m>
                <a:r>
                  <a:rPr lang="en-US" altLang="zh-CN" dirty="0">
                    <a:latin typeface="Times New Roman" panose="02020603050405020304" pitchFamily="18" charset="0"/>
                    <a:cs typeface="Times New Roman" panose="02020603050405020304" pitchFamily="18" charset="0"/>
                  </a:rPr>
                  <a:t>, we define its </a:t>
                </a:r>
                <a:r>
                  <a:rPr lang="en-US" altLang="zh-CN" i="1" dirty="0">
                    <a:latin typeface="Times New Roman" panose="02020603050405020304" pitchFamily="18" charset="0"/>
                    <a:cs typeface="Times New Roman" panose="02020603050405020304" pitchFamily="18" charset="0"/>
                  </a:rPr>
                  <a:t>underestimated travel time </a:t>
                </a:r>
                <a:r>
                  <a:rPr lang="en-US" altLang="zh-CN" dirty="0">
                    <a:latin typeface="Times New Roman" panose="02020603050405020304" pitchFamily="18" charset="0"/>
                    <a:cs typeface="Times New Roman" panose="02020603050405020304" pitchFamily="18" charset="0"/>
                  </a:rPr>
                  <a:t>(UTT) with respect to </a:t>
                </a:r>
                <a14:m>
                  <m:oMath xmlns:m="http://schemas.openxmlformats.org/officeDocument/2006/math">
                    <m:sSup>
                      <m:sSupPr>
                        <m:ctrlPr>
                          <a:rPr lang="en-US" altLang="zh-CN" i="1">
                            <a:latin typeface="Cambria Math" panose="02040503050406030204" pitchFamily="18" charset="0"/>
                            <a:cs typeface="Times New Roman" panose="02020603050405020304" pitchFamily="18" charset="0"/>
                          </a:rPr>
                        </m:ctrlPr>
                      </m:sSupPr>
                      <m:e>
                        <m:acc>
                          <m:accPr>
                            <m:chr m:val="̅"/>
                            <m:ctrlPr>
                              <a:rPr lang="en-US" altLang="zh-CN" i="1">
                                <a:latin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Cambria Math" panose="02040503050406030204" pitchFamily="18" charset="0"/>
                                <a:cs typeface="Times New Roman" panose="02020603050405020304" pitchFamily="18" charset="0"/>
                              </a:rPr>
                              <m:t>ℬ</m:t>
                            </m:r>
                          </m:e>
                        </m:acc>
                      </m:e>
                      <m:sup>
                        <m:sSup>
                          <m:sSupPr>
                            <m:ctrlPr>
                              <a:rPr lang="en-US" altLang="zh-CN" i="1">
                                <a:latin typeface="Cambria Math" panose="02040503050406030204" pitchFamily="18" charset="0"/>
                                <a:cs typeface="Times New Roman" panose="02020603050405020304" pitchFamily="18" charset="0"/>
                              </a:rPr>
                            </m:ctrlPr>
                          </m:sSupPr>
                          <m:e>
                            <m:r>
                              <a:rPr lang="en-US" altLang="zh-CN" i="1">
                                <a:latin typeface="Cambria Math" panose="02040503050406030204" pitchFamily="18" charset="0"/>
                                <a:cs typeface="Times New Roman" panose="02020603050405020304" pitchFamily="18" charset="0"/>
                              </a:rPr>
                              <m:t>𝑡</m:t>
                            </m:r>
                          </m:e>
                          <m:sup>
                            <m:r>
                              <a:rPr lang="en-US" altLang="zh-CN" i="1">
                                <a:latin typeface="Cambria Math" panose="02040503050406030204" pitchFamily="18" charset="0"/>
                                <a:cs typeface="Times New Roman" panose="02020603050405020304" pitchFamily="18" charset="0"/>
                              </a:rPr>
                              <m:t>+</m:t>
                            </m:r>
                          </m:sup>
                        </m:sSup>
                      </m:sup>
                    </m:sSup>
                  </m:oMath>
                </a14:m>
                <a:r>
                  <a:rPr lang="en-US" altLang="zh-CN" dirty="0">
                    <a:latin typeface="Times New Roman" panose="02020603050405020304" pitchFamily="18" charset="0"/>
                    <a:cs typeface="Times New Roman" panose="02020603050405020304" pitchFamily="18" charset="0"/>
                  </a:rPr>
                  <a:t> by</a:t>
                </a:r>
              </a:p>
            </p:txBody>
          </p:sp>
        </mc:Choice>
        <mc:Fallback xmlns="">
          <p:sp>
            <p:nvSpPr>
              <p:cNvPr id="10" name="文本框 9">
                <a:extLst>
                  <a:ext uri="{FF2B5EF4-FFF2-40B4-BE49-F238E27FC236}">
                    <a16:creationId xmlns:a16="http://schemas.microsoft.com/office/drawing/2014/main" id="{AFC0DACF-F000-4315-B1E1-42C012C275F8}"/>
                  </a:ext>
                </a:extLst>
              </p:cNvPr>
              <p:cNvSpPr txBox="1">
                <a:spLocks noRot="1" noChangeAspect="1" noMove="1" noResize="1" noEditPoints="1" noAdjustHandles="1" noChangeArrowheads="1" noChangeShapeType="1" noTextEdit="1"/>
              </p:cNvSpPr>
              <p:nvPr/>
            </p:nvSpPr>
            <p:spPr>
              <a:xfrm>
                <a:off x="711200" y="1055812"/>
                <a:ext cx="8204200" cy="1571199"/>
              </a:xfrm>
              <a:prstGeom prst="rect">
                <a:avLst/>
              </a:prstGeom>
              <a:blipFill>
                <a:blip r:embed="rId4"/>
                <a:stretch>
                  <a:fillRect l="-669" t="-1938" r="-371" b="-5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8B125CC-ACC5-4D08-8D65-3B97A1EF67E8}"/>
                  </a:ext>
                </a:extLst>
              </p:cNvPr>
              <p:cNvSpPr txBox="1"/>
              <p:nvPr/>
            </p:nvSpPr>
            <p:spPr>
              <a:xfrm>
                <a:off x="2991295" y="2477140"/>
                <a:ext cx="3644010" cy="3797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bar>
                            <m:barPr>
                              <m:ctrlPr>
                                <a:rPr lang="zh-CN" altLang="en-US" i="1" smtClean="0">
                                  <a:latin typeface="Cambria Math" panose="02040503050406030204" pitchFamily="18" charset="0"/>
                                </a:rPr>
                              </m:ctrlPr>
                            </m:barPr>
                            <m:e>
                              <m:r>
                                <a:rPr lang="en-US" altLang="zh-CN" b="0" i="1" smtClean="0">
                                  <a:latin typeface="Cambria Math" panose="02040503050406030204" pitchFamily="18" charset="0"/>
                                </a:rPr>
                                <m:t>𝑐</m:t>
                              </m:r>
                            </m:e>
                          </m:bar>
                        </m:e>
                        <m: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min</m:t>
                              </m:r>
                            </m:e>
                            <m:lim>
                              <m:r>
                                <a:rPr lang="en-US" altLang="zh-CN" b="0" i="1" smtClean="0">
                                  <a:latin typeface="Cambria Math" panose="02040503050406030204" pitchFamily="18" charset="0"/>
                                </a:rPr>
                                <m:t>𝜏</m:t>
                              </m:r>
                            </m:lim>
                          </m:limLow>
                        </m:fName>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𝜏</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e>
                          </m:d>
                        </m:e>
                      </m:func>
                    </m:oMath>
                  </m:oMathPara>
                </a14:m>
                <a:endParaRPr lang="zh-CN" altLang="en-US" dirty="0"/>
              </a:p>
            </p:txBody>
          </p:sp>
        </mc:Choice>
        <mc:Fallback xmlns="">
          <p:sp>
            <p:nvSpPr>
              <p:cNvPr id="11" name="文本框 10">
                <a:extLst>
                  <a:ext uri="{FF2B5EF4-FFF2-40B4-BE49-F238E27FC236}">
                    <a16:creationId xmlns:a16="http://schemas.microsoft.com/office/drawing/2014/main" id="{68B125CC-ACC5-4D08-8D65-3B97A1EF67E8}"/>
                  </a:ext>
                </a:extLst>
              </p:cNvPr>
              <p:cNvSpPr txBox="1">
                <a:spLocks noRot="1" noChangeAspect="1" noMove="1" noResize="1" noEditPoints="1" noAdjustHandles="1" noChangeArrowheads="1" noChangeShapeType="1" noTextEdit="1"/>
              </p:cNvSpPr>
              <p:nvPr/>
            </p:nvSpPr>
            <p:spPr>
              <a:xfrm>
                <a:off x="2991295" y="2477140"/>
                <a:ext cx="3644010" cy="379719"/>
              </a:xfrm>
              <a:prstGeom prst="rect">
                <a:avLst/>
              </a:prstGeom>
              <a:blipFill>
                <a:blip r:embed="rId5"/>
                <a:stretch>
                  <a:fillRect l="-335"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17CF064-DD66-49B9-B735-4755AE92DF71}"/>
                  </a:ext>
                </a:extLst>
              </p:cNvPr>
              <p:cNvSpPr txBox="1"/>
              <p:nvPr/>
            </p:nvSpPr>
            <p:spPr>
              <a:xfrm>
                <a:off x="711200" y="2924017"/>
                <a:ext cx="5384800" cy="376898"/>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where </a:t>
                </a:r>
                <a14:m>
                  <m:oMath xmlns:m="http://schemas.openxmlformats.org/officeDocument/2006/math">
                    <m:d>
                      <m:dPr>
                        <m:ctrlPr>
                          <a:rPr lang="en-US" altLang="zh-CN" i="1">
                            <a:latin typeface="Cambria Math" panose="02040503050406030204" pitchFamily="18" charset="0"/>
                            <a:cs typeface="Times New Roman" panose="02020603050405020304" pitchFamily="18" charset="0"/>
                          </a:rPr>
                        </m:ctrlPr>
                      </m:dPr>
                      <m:e>
                        <m:r>
                          <a:rPr lang="en-US" altLang="zh-CN" i="1">
                            <a:latin typeface="Cambria Math" panose="02040503050406030204" pitchFamily="18" charset="0"/>
                            <a:cs typeface="Times New Roman" panose="02020603050405020304" pitchFamily="18" charset="0"/>
                          </a:rPr>
                          <m:t>𝑖</m:t>
                        </m:r>
                        <m:r>
                          <a:rPr lang="en-US" altLang="zh-CN" i="1">
                            <a:latin typeface="Cambria Math" panose="02040503050406030204" pitchFamily="18" charset="0"/>
                            <a:cs typeface="Times New Roman" panose="02020603050405020304" pitchFamily="18" charset="0"/>
                          </a:rPr>
                          <m:t>,</m:t>
                        </m:r>
                        <m:sSubSup>
                          <m:sSubSupPr>
                            <m:ctrlPr>
                              <a:rPr lang="en-US" altLang="zh-CN" b="0" i="1" smtClean="0">
                                <a:latin typeface="Cambria Math" panose="02040503050406030204" pitchFamily="18" charset="0"/>
                                <a:cs typeface="Times New Roman" panose="02020603050405020304" pitchFamily="18" charset="0"/>
                              </a:rPr>
                            </m:ctrlPr>
                          </m:sSubSupPr>
                          <m:e>
                            <m:r>
                              <a:rPr lang="en-US" altLang="zh-CN" i="1">
                                <a:latin typeface="Cambria Math" panose="02040503050406030204" pitchFamily="18" charset="0"/>
                                <a:cs typeface="Times New Roman" panose="02020603050405020304" pitchFamily="18" charset="0"/>
                              </a:rPr>
                              <m:t>𝑠</m:t>
                            </m:r>
                          </m:e>
                          <m:sub>
                            <m:r>
                              <a:rPr lang="en-US" altLang="zh-CN" i="1">
                                <a:latin typeface="Cambria Math" panose="02040503050406030204" pitchFamily="18" charset="0"/>
                                <a:cs typeface="Times New Roman" panose="02020603050405020304" pitchFamily="18" charset="0"/>
                              </a:rPr>
                              <m:t>𝑖</m:t>
                            </m:r>
                          </m:sub>
                          <m:sup>
                            <m:r>
                              <a:rPr lang="en-US" altLang="zh-CN" b="0" i="1" smtClean="0">
                                <a:latin typeface="Cambria Math" panose="02040503050406030204" pitchFamily="18" charset="0"/>
                                <a:cs typeface="Times New Roman" panose="02020603050405020304" pitchFamily="18" charset="0"/>
                              </a:rPr>
                              <m:t>+</m:t>
                            </m:r>
                          </m:sup>
                        </m:sSubSup>
                      </m:e>
                    </m:d>
                  </m:oMath>
                </a14:m>
                <a:r>
                  <a:rPr lang="en-US" altLang="zh-CN" dirty="0">
                    <a:latin typeface="Times New Roman" panose="02020603050405020304" pitchFamily="18" charset="0"/>
                    <a:cs typeface="Times New Roman" panose="02020603050405020304" pitchFamily="18" charset="0"/>
                  </a:rPr>
                  <a:t> is the timed node for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𝑖</m:t>
                    </m:r>
                  </m:oMath>
                </a14:m>
                <a:r>
                  <a:rPr lang="en-US" altLang="zh-CN" dirty="0">
                    <a:latin typeface="Times New Roman" panose="02020603050405020304" pitchFamily="18" charset="0"/>
                    <a:cs typeface="Times New Roman" panose="02020603050405020304" pitchFamily="18" charset="0"/>
                  </a:rPr>
                  <a:t> in the later ABSPT.</a:t>
                </a:r>
              </a:p>
            </p:txBody>
          </p:sp>
        </mc:Choice>
        <mc:Fallback xmlns="">
          <p:sp>
            <p:nvSpPr>
              <p:cNvPr id="12" name="文本框 11">
                <a:extLst>
                  <a:ext uri="{FF2B5EF4-FFF2-40B4-BE49-F238E27FC236}">
                    <a16:creationId xmlns:a16="http://schemas.microsoft.com/office/drawing/2014/main" id="{917CF064-DD66-49B9-B735-4755AE92DF71}"/>
                  </a:ext>
                </a:extLst>
              </p:cNvPr>
              <p:cNvSpPr txBox="1">
                <a:spLocks noRot="1" noChangeAspect="1" noMove="1" noResize="1" noEditPoints="1" noAdjustHandles="1" noChangeArrowheads="1" noChangeShapeType="1" noTextEdit="1"/>
              </p:cNvSpPr>
              <p:nvPr/>
            </p:nvSpPr>
            <p:spPr>
              <a:xfrm>
                <a:off x="711200" y="2924017"/>
                <a:ext cx="5384800" cy="376898"/>
              </a:xfrm>
              <a:prstGeom prst="rect">
                <a:avLst/>
              </a:prstGeom>
              <a:blipFill>
                <a:blip r:embed="rId6"/>
                <a:stretch>
                  <a:fillRect l="-1019" t="-8197" b="-262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5334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E101695-7C49-40D3-85C9-A9B7C0F1D1E2}"/>
              </a:ext>
            </a:extLst>
          </p:cNvPr>
          <p:cNvPicPr>
            <a:picLocks noChangeAspect="1"/>
          </p:cNvPicPr>
          <p:nvPr/>
        </p:nvPicPr>
        <p:blipFill>
          <a:blip r:embed="rId2"/>
          <a:stretch>
            <a:fillRect/>
          </a:stretch>
        </p:blipFill>
        <p:spPr>
          <a:xfrm>
            <a:off x="0" y="586494"/>
            <a:ext cx="8777750" cy="6074390"/>
          </a:xfrm>
          <a:prstGeom prst="rect">
            <a:avLst/>
          </a:prstGeom>
        </p:spPr>
      </p:pic>
      <p:sp>
        <p:nvSpPr>
          <p:cNvPr id="3" name="文本框 2">
            <a:extLst>
              <a:ext uri="{FF2B5EF4-FFF2-40B4-BE49-F238E27FC236}">
                <a16:creationId xmlns:a16="http://schemas.microsoft.com/office/drawing/2014/main" id="{D98FA41A-F54C-4DC4-A209-C105F3B2C9F7}"/>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15F0709-3F5F-4B2C-A777-D11D33266C65}"/>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89D62661-101B-47E6-8FCB-CB16888D03D7}"/>
              </a:ext>
            </a:extLst>
          </p:cNvPr>
          <p:cNvPicPr>
            <a:picLocks noChangeAspect="1"/>
          </p:cNvPicPr>
          <p:nvPr/>
        </p:nvPicPr>
        <p:blipFill>
          <a:blip r:embed="rId3"/>
          <a:stretch>
            <a:fillRect/>
          </a:stretch>
        </p:blipFill>
        <p:spPr>
          <a:xfrm>
            <a:off x="8920139" y="1561015"/>
            <a:ext cx="3271861" cy="3324249"/>
          </a:xfrm>
          <a:prstGeom prst="rect">
            <a:avLst/>
          </a:prstGeom>
        </p:spPr>
      </p:pic>
      <p:cxnSp>
        <p:nvCxnSpPr>
          <p:cNvPr id="8" name="直接箭头连接符 7">
            <a:extLst>
              <a:ext uri="{FF2B5EF4-FFF2-40B4-BE49-F238E27FC236}">
                <a16:creationId xmlns:a16="http://schemas.microsoft.com/office/drawing/2014/main" id="{A1445632-DF3E-41DC-AF5D-5641A83D2809}"/>
              </a:ext>
            </a:extLst>
          </p:cNvPr>
          <p:cNvCxnSpPr>
            <a:cxnSpLocks/>
          </p:cNvCxnSpPr>
          <p:nvPr/>
        </p:nvCxnSpPr>
        <p:spPr>
          <a:xfrm flipH="1">
            <a:off x="3098800" y="4978400"/>
            <a:ext cx="495300" cy="11922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C266BC9-D237-46F6-8956-0ABC3EDB523C}"/>
              </a:ext>
            </a:extLst>
          </p:cNvPr>
          <p:cNvSpPr txBox="1"/>
          <p:nvPr/>
        </p:nvSpPr>
        <p:spPr>
          <a:xfrm>
            <a:off x="3397250" y="4648200"/>
            <a:ext cx="601447" cy="369332"/>
          </a:xfrm>
          <a:prstGeom prst="rect">
            <a:avLst/>
          </a:prstGeom>
          <a:solidFill>
            <a:schemeClr val="accent1">
              <a:lumMod val="20000"/>
              <a:lumOff val="80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0.02</a:t>
            </a:r>
            <a:endParaRPr lang="zh-CN" altLang="en-US" dirty="0">
              <a:latin typeface="Times New Roman" panose="02020603050405020304" pitchFamily="18" charset="0"/>
              <a:cs typeface="Times New Roman" panose="02020603050405020304" pitchFamily="18" charset="0"/>
            </a:endParaRPr>
          </a:p>
        </p:txBody>
      </p:sp>
      <p:cxnSp>
        <p:nvCxnSpPr>
          <p:cNvPr id="14" name="直接箭头连接符 13">
            <a:extLst>
              <a:ext uri="{FF2B5EF4-FFF2-40B4-BE49-F238E27FC236}">
                <a16:creationId xmlns:a16="http://schemas.microsoft.com/office/drawing/2014/main" id="{4F41639F-7AE2-40D4-8652-053A1E857E0C}"/>
              </a:ext>
            </a:extLst>
          </p:cNvPr>
          <p:cNvCxnSpPr>
            <a:cxnSpLocks/>
          </p:cNvCxnSpPr>
          <p:nvPr/>
        </p:nvCxnSpPr>
        <p:spPr>
          <a:xfrm flipH="1" flipV="1">
            <a:off x="5484813" y="4244975"/>
            <a:ext cx="679450" cy="3286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EB8CE8F-3388-418F-97D5-F8D8BCB899F4}"/>
              </a:ext>
            </a:extLst>
          </p:cNvPr>
          <p:cNvSpPr txBox="1"/>
          <p:nvPr/>
        </p:nvSpPr>
        <p:spPr>
          <a:xfrm>
            <a:off x="5945403" y="4609068"/>
            <a:ext cx="588623" cy="369332"/>
          </a:xfrm>
          <a:prstGeom prst="rect">
            <a:avLst/>
          </a:prstGeom>
          <a:solidFill>
            <a:schemeClr val="accent6">
              <a:lumMod val="20000"/>
              <a:lumOff val="80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2.85</a:t>
            </a:r>
            <a:endParaRPr lang="zh-CN" altLang="en-US" dirty="0">
              <a:latin typeface="Times New Roman" panose="02020603050405020304" pitchFamily="18" charset="0"/>
              <a:cs typeface="Times New Roman" panose="02020603050405020304" pitchFamily="18" charset="0"/>
            </a:endParaRPr>
          </a:p>
        </p:txBody>
      </p:sp>
      <p:cxnSp>
        <p:nvCxnSpPr>
          <p:cNvPr id="20" name="直接箭头连接符 19">
            <a:extLst>
              <a:ext uri="{FF2B5EF4-FFF2-40B4-BE49-F238E27FC236}">
                <a16:creationId xmlns:a16="http://schemas.microsoft.com/office/drawing/2014/main" id="{26AB79B7-C368-4316-91E9-DD739D904F08}"/>
              </a:ext>
            </a:extLst>
          </p:cNvPr>
          <p:cNvCxnSpPr>
            <a:cxnSpLocks/>
          </p:cNvCxnSpPr>
          <p:nvPr/>
        </p:nvCxnSpPr>
        <p:spPr>
          <a:xfrm flipH="1" flipV="1">
            <a:off x="6659562" y="2516188"/>
            <a:ext cx="679450" cy="32861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155B174-AF75-4D25-BE2C-399378136F10}"/>
              </a:ext>
            </a:extLst>
          </p:cNvPr>
          <p:cNvSpPr txBox="1"/>
          <p:nvPr/>
        </p:nvSpPr>
        <p:spPr>
          <a:xfrm>
            <a:off x="7219636" y="2660135"/>
            <a:ext cx="588623" cy="369332"/>
          </a:xfrm>
          <a:prstGeom prst="rect">
            <a:avLst/>
          </a:prstGeom>
          <a:solidFill>
            <a:schemeClr val="accent2">
              <a:lumMod val="20000"/>
              <a:lumOff val="80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0.81</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53640EE1-E423-4477-855F-34CCB4A22B82}"/>
              </a:ext>
            </a:extLst>
          </p:cNvPr>
          <p:cNvSpPr txBox="1"/>
          <p:nvPr/>
        </p:nvSpPr>
        <p:spPr>
          <a:xfrm rot="19801434">
            <a:off x="9960700" y="3441559"/>
            <a:ext cx="369516" cy="194227"/>
          </a:xfrm>
          <a:prstGeom prst="rect">
            <a:avLst/>
          </a:prstGeom>
          <a:solidFill>
            <a:schemeClr val="accent1">
              <a:lumMod val="20000"/>
              <a:lumOff val="80000"/>
              <a:alpha val="50000"/>
            </a:schemeClr>
          </a:solid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7815837F-7558-4B00-8FB4-A5BACBA1175A}"/>
              </a:ext>
            </a:extLst>
          </p:cNvPr>
          <p:cNvSpPr txBox="1"/>
          <p:nvPr/>
        </p:nvSpPr>
        <p:spPr>
          <a:xfrm rot="18933078">
            <a:off x="9998741" y="2959644"/>
            <a:ext cx="367136" cy="206755"/>
          </a:xfrm>
          <a:prstGeom prst="rect">
            <a:avLst/>
          </a:prstGeom>
          <a:solidFill>
            <a:schemeClr val="accent6">
              <a:lumMod val="20000"/>
              <a:lumOff val="80000"/>
              <a:alpha val="50000"/>
            </a:schemeClr>
          </a:solid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FF40CC4B-D591-43A0-8EEB-BB98071ADE6C}"/>
              </a:ext>
            </a:extLst>
          </p:cNvPr>
          <p:cNvSpPr txBox="1"/>
          <p:nvPr/>
        </p:nvSpPr>
        <p:spPr>
          <a:xfrm rot="18923535">
            <a:off x="10975495" y="2067411"/>
            <a:ext cx="333125" cy="198855"/>
          </a:xfrm>
          <a:prstGeom prst="rect">
            <a:avLst/>
          </a:prstGeom>
          <a:solidFill>
            <a:schemeClr val="accent2">
              <a:lumMod val="20000"/>
              <a:lumOff val="80000"/>
              <a:alpha val="50000"/>
            </a:schemeClr>
          </a:solid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9791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87F5CF-3BD1-4973-92CA-246C14116131}"/>
              </a:ext>
            </a:extLst>
          </p:cNvPr>
          <p:cNvSpPr txBox="1"/>
          <p:nvPr/>
        </p:nvSpPr>
        <p:spPr>
          <a:xfrm>
            <a:off x="2083470" y="813208"/>
            <a:ext cx="8025059" cy="954107"/>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Dynamic Discretization Discovery Algorithms for</a:t>
            </a:r>
          </a:p>
          <a:p>
            <a:pPr algn="ctr"/>
            <a:r>
              <a:rPr lang="en-US" altLang="zh-CN" sz="2800" b="1" dirty="0">
                <a:latin typeface="Times New Roman" panose="02020603050405020304" pitchFamily="18" charset="0"/>
                <a:cs typeface="Times New Roman" panose="02020603050405020304" pitchFamily="18" charset="0"/>
              </a:rPr>
              <a:t>Time-Dependent Shortest Path Problems</a:t>
            </a:r>
            <a:endParaRPr lang="zh-CN" altLang="en-US" sz="28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721DB932-1899-A0A4-B19F-56085D85BEEC}"/>
              </a:ext>
            </a:extLst>
          </p:cNvPr>
          <p:cNvSpPr txBox="1"/>
          <p:nvPr/>
        </p:nvSpPr>
        <p:spPr>
          <a:xfrm>
            <a:off x="704077" y="2098473"/>
            <a:ext cx="2046394"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Problem statement</a:t>
            </a:r>
            <a:endParaRPr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8BED0879-EBA6-E9E0-CB11-2280FD2DB815}"/>
              </a:ext>
            </a:extLst>
          </p:cNvPr>
          <p:cNvSpPr txBox="1"/>
          <p:nvPr/>
        </p:nvSpPr>
        <p:spPr>
          <a:xfrm>
            <a:off x="704077" y="2931355"/>
            <a:ext cx="766562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Minimum duration </a:t>
            </a:r>
            <a:r>
              <a:rPr lang="en-US" altLang="zh-CN" dirty="0">
                <a:latin typeface="Times New Roman" panose="02020603050405020304" pitchFamily="18" charset="0"/>
                <a:cs typeface="Times New Roman" panose="02020603050405020304" pitchFamily="18" charset="0"/>
              </a:rPr>
              <a:t>time-dependent shortest path </a:t>
            </a:r>
            <a:r>
              <a:rPr lang="en-US" altLang="zh-CN" b="1" dirty="0">
                <a:latin typeface="Times New Roman" panose="02020603050405020304" pitchFamily="18" charset="0"/>
                <a:cs typeface="Times New Roman" panose="02020603050405020304" pitchFamily="18" charset="0"/>
              </a:rPr>
              <a:t>problem</a:t>
            </a:r>
            <a:r>
              <a:rPr lang="en-US" altLang="zh-CN" dirty="0">
                <a:latin typeface="Times New Roman" panose="02020603050405020304" pitchFamily="18" charset="0"/>
                <a:cs typeface="Times New Roman" panose="02020603050405020304" pitchFamily="18" charset="0"/>
              </a:rPr>
              <a:t> (MDP for short)</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7B0BCC91-E786-48CB-8339-B00E31186D41}"/>
              </a:ext>
            </a:extLst>
          </p:cNvPr>
          <p:cNvSpPr txBox="1"/>
          <p:nvPr/>
        </p:nvSpPr>
        <p:spPr>
          <a:xfrm>
            <a:off x="704077" y="3523218"/>
            <a:ext cx="811461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Minimum</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travel</a:t>
            </a:r>
            <a:r>
              <a:rPr lang="en-US" altLang="zh-CN"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time</a:t>
            </a:r>
            <a:r>
              <a:rPr lang="en-US" altLang="zh-CN" dirty="0">
                <a:latin typeface="Times New Roman" panose="02020603050405020304" pitchFamily="18" charset="0"/>
                <a:cs typeface="Times New Roman" panose="02020603050405020304" pitchFamily="18" charset="0"/>
              </a:rPr>
              <a:t> time-dependent shortest path </a:t>
            </a:r>
            <a:r>
              <a:rPr lang="en-US" altLang="zh-CN" b="1" dirty="0">
                <a:latin typeface="Times New Roman" panose="02020603050405020304" pitchFamily="18" charset="0"/>
                <a:cs typeface="Times New Roman" panose="02020603050405020304" pitchFamily="18" charset="0"/>
              </a:rPr>
              <a:t>problem</a:t>
            </a:r>
            <a:r>
              <a:rPr lang="en-US" altLang="zh-CN" dirty="0">
                <a:latin typeface="Times New Roman" panose="02020603050405020304" pitchFamily="18" charset="0"/>
                <a:cs typeface="Times New Roman" panose="02020603050405020304" pitchFamily="18" charset="0"/>
              </a:rPr>
              <a:t> (MTTP for short)</a:t>
            </a:r>
            <a:endParaRPr lang="zh-CN" altLang="en-US"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2D1070D3-A56F-DCAC-04F2-1EB816FFFD91}"/>
              </a:ext>
            </a:extLst>
          </p:cNvPr>
          <p:cNvSpPr txBox="1"/>
          <p:nvPr/>
        </p:nvSpPr>
        <p:spPr>
          <a:xfrm>
            <a:off x="704077" y="4183472"/>
            <a:ext cx="964642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 MDP, the problem is to find a path such that the difference between the departure time at the source and the arrival time at the sink is as small as possible.</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0C76CE6-0CFC-0CD6-FC04-A83E06572D09}"/>
              </a:ext>
            </a:extLst>
          </p:cNvPr>
          <p:cNvSpPr txBox="1"/>
          <p:nvPr/>
        </p:nvSpPr>
        <p:spPr>
          <a:xfrm>
            <a:off x="704077" y="5120725"/>
            <a:ext cx="9595623"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 MTTP, the problem is to find a path such that the total travel time from the source to the sink is as small as possible.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8696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3BDC3A7-A713-40A4-89D3-DB7864E75278}"/>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DEEEA54-4778-4AC4-ABF7-E400EC2A7530}"/>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AC68E241-2F5C-466C-B0F0-2F038F6A123C}"/>
              </a:ext>
            </a:extLst>
          </p:cNvPr>
          <p:cNvPicPr>
            <a:picLocks noChangeAspect="1"/>
          </p:cNvPicPr>
          <p:nvPr/>
        </p:nvPicPr>
        <p:blipFill>
          <a:blip r:embed="rId2"/>
          <a:stretch>
            <a:fillRect/>
          </a:stretch>
        </p:blipFill>
        <p:spPr>
          <a:xfrm>
            <a:off x="122151" y="658304"/>
            <a:ext cx="8901200" cy="6002580"/>
          </a:xfrm>
          <a:prstGeom prst="rect">
            <a:avLst/>
          </a:prstGeom>
        </p:spPr>
      </p:pic>
      <p:pic>
        <p:nvPicPr>
          <p:cNvPr id="5" name="图片 4">
            <a:extLst>
              <a:ext uri="{FF2B5EF4-FFF2-40B4-BE49-F238E27FC236}">
                <a16:creationId xmlns:a16="http://schemas.microsoft.com/office/drawing/2014/main" id="{D73BF555-FB99-42D6-B3C1-3AF2C1FFAD66}"/>
              </a:ext>
            </a:extLst>
          </p:cNvPr>
          <p:cNvPicPr>
            <a:picLocks noChangeAspect="1"/>
          </p:cNvPicPr>
          <p:nvPr/>
        </p:nvPicPr>
        <p:blipFill>
          <a:blip r:embed="rId3"/>
          <a:stretch>
            <a:fillRect/>
          </a:stretch>
        </p:blipFill>
        <p:spPr>
          <a:xfrm>
            <a:off x="8853155" y="2062665"/>
            <a:ext cx="3271861" cy="3324249"/>
          </a:xfrm>
          <a:prstGeom prst="rect">
            <a:avLst/>
          </a:prstGeom>
        </p:spPr>
      </p:pic>
      <p:cxnSp>
        <p:nvCxnSpPr>
          <p:cNvPr id="6" name="直接箭头连接符 5">
            <a:extLst>
              <a:ext uri="{FF2B5EF4-FFF2-40B4-BE49-F238E27FC236}">
                <a16:creationId xmlns:a16="http://schemas.microsoft.com/office/drawing/2014/main" id="{EC4585F2-6A27-43F0-A7CB-AF68540FDD03}"/>
              </a:ext>
            </a:extLst>
          </p:cNvPr>
          <p:cNvCxnSpPr>
            <a:cxnSpLocks/>
          </p:cNvCxnSpPr>
          <p:nvPr/>
        </p:nvCxnSpPr>
        <p:spPr>
          <a:xfrm flipH="1">
            <a:off x="7496175" y="2047875"/>
            <a:ext cx="682625" cy="411163"/>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B8D700E0-AFCD-41A8-AAD1-8A27B9D7C5CF}"/>
              </a:ext>
            </a:extLst>
          </p:cNvPr>
          <p:cNvSpPr txBox="1"/>
          <p:nvPr/>
        </p:nvSpPr>
        <p:spPr>
          <a:xfrm>
            <a:off x="7927354" y="1678543"/>
            <a:ext cx="588623" cy="369332"/>
          </a:xfrm>
          <a:prstGeom prst="rect">
            <a:avLst/>
          </a:prstGeom>
          <a:solidFill>
            <a:schemeClr val="accent5">
              <a:lumMod val="20000"/>
              <a:lumOff val="80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1.13</a:t>
            </a:r>
            <a:endParaRPr lang="zh-CN" altLang="en-US" dirty="0">
              <a:latin typeface="Times New Roman" panose="02020603050405020304" pitchFamily="18" charset="0"/>
              <a:cs typeface="Times New Roman" panose="02020603050405020304" pitchFamily="18" charset="0"/>
            </a:endParaRPr>
          </a:p>
        </p:txBody>
      </p:sp>
      <p:cxnSp>
        <p:nvCxnSpPr>
          <p:cNvPr id="10" name="直接箭头连接符 9">
            <a:extLst>
              <a:ext uri="{FF2B5EF4-FFF2-40B4-BE49-F238E27FC236}">
                <a16:creationId xmlns:a16="http://schemas.microsoft.com/office/drawing/2014/main" id="{B639473B-D810-4575-9D89-A0795F34120E}"/>
              </a:ext>
            </a:extLst>
          </p:cNvPr>
          <p:cNvCxnSpPr>
            <a:cxnSpLocks/>
          </p:cNvCxnSpPr>
          <p:nvPr/>
        </p:nvCxnSpPr>
        <p:spPr>
          <a:xfrm flipH="1" flipV="1">
            <a:off x="6582834" y="5374214"/>
            <a:ext cx="254529" cy="207436"/>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3C06071-7D25-4E2E-B0B3-BE9A80F92AE4}"/>
              </a:ext>
            </a:extLst>
          </p:cNvPr>
          <p:cNvSpPr txBox="1"/>
          <p:nvPr/>
        </p:nvSpPr>
        <p:spPr>
          <a:xfrm>
            <a:off x="6837363" y="5396984"/>
            <a:ext cx="588623" cy="369332"/>
          </a:xfrm>
          <a:prstGeom prst="rect">
            <a:avLst/>
          </a:prstGeom>
          <a:solidFill>
            <a:schemeClr val="accent2">
              <a:lumMod val="40000"/>
              <a:lumOff val="60000"/>
            </a:schemeClr>
          </a:solidFill>
        </p:spPr>
        <p:txBody>
          <a:bodyPr wrap="none" rtlCol="0">
            <a:spAutoFit/>
          </a:bodyPr>
          <a:lstStyle/>
          <a:p>
            <a:r>
              <a:rPr lang="en-US" altLang="zh-CN" dirty="0">
                <a:latin typeface="Times New Roman" panose="02020603050405020304" pitchFamily="18" charset="0"/>
                <a:cs typeface="Times New Roman" panose="02020603050405020304" pitchFamily="18" charset="0"/>
              </a:rPr>
              <a:t>1.23</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31921ED1-680A-4F5A-BF56-7246CE2DAB4E}"/>
              </a:ext>
            </a:extLst>
          </p:cNvPr>
          <p:cNvSpPr txBox="1"/>
          <p:nvPr/>
        </p:nvSpPr>
        <p:spPr>
          <a:xfrm rot="17963390">
            <a:off x="10353783" y="3162695"/>
            <a:ext cx="440800" cy="241386"/>
          </a:xfrm>
          <a:prstGeom prst="rect">
            <a:avLst/>
          </a:prstGeom>
          <a:solidFill>
            <a:schemeClr val="accent5">
              <a:lumMod val="20000"/>
              <a:lumOff val="80000"/>
              <a:alpha val="50000"/>
            </a:schemeClr>
          </a:solid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803582C1-2EEB-4F04-BD82-AC8516088930}"/>
              </a:ext>
            </a:extLst>
          </p:cNvPr>
          <p:cNvSpPr txBox="1"/>
          <p:nvPr/>
        </p:nvSpPr>
        <p:spPr>
          <a:xfrm rot="18169416">
            <a:off x="10890949" y="2999759"/>
            <a:ext cx="353507" cy="234354"/>
          </a:xfrm>
          <a:prstGeom prst="rect">
            <a:avLst/>
          </a:prstGeom>
          <a:solidFill>
            <a:schemeClr val="accent2">
              <a:lumMod val="40000"/>
              <a:lumOff val="60000"/>
              <a:alpha val="50000"/>
            </a:schemeClr>
          </a:solidFill>
        </p:spPr>
        <p:txBody>
          <a:bodyPr wrap="square" rtlCol="0">
            <a:spAutoFit/>
          </a:bodyPr>
          <a:lstStyle/>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0314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a:extLst>
              <a:ext uri="{FF2B5EF4-FFF2-40B4-BE49-F238E27FC236}">
                <a16:creationId xmlns:a16="http://schemas.microsoft.com/office/drawing/2014/main" id="{C1ECF994-9760-4241-8AC3-0651744174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501" y="738337"/>
            <a:ext cx="5543550" cy="5848350"/>
          </a:xfrm>
          <a:prstGeom prst="rect">
            <a:avLst/>
          </a:prstGeom>
        </p:spPr>
      </p:pic>
      <p:pic>
        <p:nvPicPr>
          <p:cNvPr id="3" name="图形 2">
            <a:extLst>
              <a:ext uri="{FF2B5EF4-FFF2-40B4-BE49-F238E27FC236}">
                <a16:creationId xmlns:a16="http://schemas.microsoft.com/office/drawing/2014/main" id="{1C94C969-2938-4CA1-86F4-17DFFF8004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1051" y="738337"/>
            <a:ext cx="5543550" cy="5848350"/>
          </a:xfrm>
          <a:prstGeom prst="rect">
            <a:avLst/>
          </a:prstGeom>
        </p:spPr>
      </p:pic>
      <p:pic>
        <p:nvPicPr>
          <p:cNvPr id="4" name="图片 3">
            <a:extLst>
              <a:ext uri="{FF2B5EF4-FFF2-40B4-BE49-F238E27FC236}">
                <a16:creationId xmlns:a16="http://schemas.microsoft.com/office/drawing/2014/main" id="{6EB931DC-17EC-4B02-A32A-8253CF7945A8}"/>
              </a:ext>
            </a:extLst>
          </p:cNvPr>
          <p:cNvPicPr>
            <a:picLocks noChangeAspect="1"/>
          </p:cNvPicPr>
          <p:nvPr/>
        </p:nvPicPr>
        <p:blipFill rotWithShape="1">
          <a:blip r:embed="rId6"/>
          <a:srcRect r="49519"/>
          <a:stretch/>
        </p:blipFill>
        <p:spPr>
          <a:xfrm>
            <a:off x="1668346" y="1569654"/>
            <a:ext cx="1812173" cy="1574788"/>
          </a:xfrm>
          <a:prstGeom prst="rect">
            <a:avLst/>
          </a:prstGeom>
        </p:spPr>
      </p:pic>
      <p:pic>
        <p:nvPicPr>
          <p:cNvPr id="5" name="图片 4">
            <a:extLst>
              <a:ext uri="{FF2B5EF4-FFF2-40B4-BE49-F238E27FC236}">
                <a16:creationId xmlns:a16="http://schemas.microsoft.com/office/drawing/2014/main" id="{2DECA693-3366-4F2D-BB4F-98E18555897A}"/>
              </a:ext>
            </a:extLst>
          </p:cNvPr>
          <p:cNvPicPr>
            <a:picLocks noChangeAspect="1"/>
          </p:cNvPicPr>
          <p:nvPr/>
        </p:nvPicPr>
        <p:blipFill rotWithShape="1">
          <a:blip r:embed="rId6"/>
          <a:srcRect l="47997"/>
          <a:stretch/>
        </p:blipFill>
        <p:spPr>
          <a:xfrm>
            <a:off x="8834646" y="1569654"/>
            <a:ext cx="1866807" cy="1574788"/>
          </a:xfrm>
          <a:prstGeom prst="rect">
            <a:avLst/>
          </a:prstGeom>
        </p:spPr>
      </p:pic>
      <p:sp>
        <p:nvSpPr>
          <p:cNvPr id="6" name="文本框 5">
            <a:extLst>
              <a:ext uri="{FF2B5EF4-FFF2-40B4-BE49-F238E27FC236}">
                <a16:creationId xmlns:a16="http://schemas.microsoft.com/office/drawing/2014/main" id="{55280455-93DF-433C-9052-9BDB93887B1F}"/>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74F173FA-1910-4DB2-9D89-5CC3946BA4CA}"/>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9347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形 1">
            <a:extLst>
              <a:ext uri="{FF2B5EF4-FFF2-40B4-BE49-F238E27FC236}">
                <a16:creationId xmlns:a16="http://schemas.microsoft.com/office/drawing/2014/main" id="{8ABDD91E-C86A-4DCE-B454-593C0A84CD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7501" y="738337"/>
            <a:ext cx="5543550" cy="5848350"/>
          </a:xfrm>
          <a:prstGeom prst="rect">
            <a:avLst/>
          </a:prstGeom>
        </p:spPr>
      </p:pic>
      <p:pic>
        <p:nvPicPr>
          <p:cNvPr id="3" name="图形 2">
            <a:extLst>
              <a:ext uri="{FF2B5EF4-FFF2-40B4-BE49-F238E27FC236}">
                <a16:creationId xmlns:a16="http://schemas.microsoft.com/office/drawing/2014/main" id="{299278D9-33FA-45F3-9EE1-B8E07EB247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61051" y="738337"/>
            <a:ext cx="5543550" cy="5848350"/>
          </a:xfrm>
          <a:prstGeom prst="rect">
            <a:avLst/>
          </a:prstGeom>
        </p:spPr>
      </p:pic>
      <p:pic>
        <p:nvPicPr>
          <p:cNvPr id="4" name="图片 3">
            <a:extLst>
              <a:ext uri="{FF2B5EF4-FFF2-40B4-BE49-F238E27FC236}">
                <a16:creationId xmlns:a16="http://schemas.microsoft.com/office/drawing/2014/main" id="{FD1CE11C-CEE7-4C1A-B8F0-B30E4EC30C43}"/>
              </a:ext>
            </a:extLst>
          </p:cNvPr>
          <p:cNvPicPr>
            <a:picLocks noChangeAspect="1"/>
          </p:cNvPicPr>
          <p:nvPr/>
        </p:nvPicPr>
        <p:blipFill rotWithShape="1">
          <a:blip r:embed="rId6"/>
          <a:srcRect r="49519"/>
          <a:stretch/>
        </p:blipFill>
        <p:spPr>
          <a:xfrm>
            <a:off x="3680868" y="3292339"/>
            <a:ext cx="1812173" cy="1574788"/>
          </a:xfrm>
          <a:prstGeom prst="rect">
            <a:avLst/>
          </a:prstGeom>
        </p:spPr>
      </p:pic>
      <p:pic>
        <p:nvPicPr>
          <p:cNvPr id="5" name="图片 4">
            <a:extLst>
              <a:ext uri="{FF2B5EF4-FFF2-40B4-BE49-F238E27FC236}">
                <a16:creationId xmlns:a16="http://schemas.microsoft.com/office/drawing/2014/main" id="{83085A49-DAC1-499E-B30E-0925B44841DA}"/>
              </a:ext>
            </a:extLst>
          </p:cNvPr>
          <p:cNvPicPr>
            <a:picLocks noChangeAspect="1"/>
          </p:cNvPicPr>
          <p:nvPr/>
        </p:nvPicPr>
        <p:blipFill rotWithShape="1">
          <a:blip r:embed="rId6"/>
          <a:srcRect l="47997"/>
          <a:stretch/>
        </p:blipFill>
        <p:spPr>
          <a:xfrm>
            <a:off x="9237708" y="3360354"/>
            <a:ext cx="1866807" cy="1574788"/>
          </a:xfrm>
          <a:prstGeom prst="rect">
            <a:avLst/>
          </a:prstGeom>
        </p:spPr>
      </p:pic>
      <p:sp>
        <p:nvSpPr>
          <p:cNvPr id="6" name="文本框 5">
            <a:extLst>
              <a:ext uri="{FF2B5EF4-FFF2-40B4-BE49-F238E27FC236}">
                <a16:creationId xmlns:a16="http://schemas.microsoft.com/office/drawing/2014/main" id="{977C519C-F614-4E95-8269-46501663A0B1}"/>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C6A0BF8B-D8E0-4A78-A840-5DECC6C17020}"/>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cxnSp>
        <p:nvCxnSpPr>
          <p:cNvPr id="8" name="直接连接符 7">
            <a:extLst>
              <a:ext uri="{FF2B5EF4-FFF2-40B4-BE49-F238E27FC236}">
                <a16:creationId xmlns:a16="http://schemas.microsoft.com/office/drawing/2014/main" id="{B95FD68B-AB63-4774-9199-5302C749751A}"/>
              </a:ext>
            </a:extLst>
          </p:cNvPr>
          <p:cNvCxnSpPr>
            <a:cxnSpLocks/>
          </p:cNvCxnSpPr>
          <p:nvPr/>
        </p:nvCxnSpPr>
        <p:spPr>
          <a:xfrm>
            <a:off x="10171112" y="5413376"/>
            <a:ext cx="0" cy="6270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89012EB-8220-4476-8FA2-BE805CCA850B}"/>
              </a:ext>
            </a:extLst>
          </p:cNvPr>
          <p:cNvCxnSpPr>
            <a:cxnSpLocks/>
          </p:cNvCxnSpPr>
          <p:nvPr/>
        </p:nvCxnSpPr>
        <p:spPr>
          <a:xfrm>
            <a:off x="9559925" y="5656412"/>
            <a:ext cx="61118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29AC9BB-D0DF-443F-8E9B-2671A3EEEDBC}"/>
              </a:ext>
            </a:extLst>
          </p:cNvPr>
          <p:cNvCxnSpPr>
            <a:cxnSpLocks/>
          </p:cNvCxnSpPr>
          <p:nvPr/>
        </p:nvCxnSpPr>
        <p:spPr>
          <a:xfrm>
            <a:off x="10171112" y="5656412"/>
            <a:ext cx="950913"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E8F866D-CCE3-4F1C-9E6B-5B492924903B}"/>
              </a:ext>
            </a:extLst>
          </p:cNvPr>
          <p:cNvCxnSpPr>
            <a:cxnSpLocks/>
          </p:cNvCxnSpPr>
          <p:nvPr/>
        </p:nvCxnSpPr>
        <p:spPr>
          <a:xfrm>
            <a:off x="5129212" y="5413376"/>
            <a:ext cx="0" cy="6270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4780A12-E614-4051-955C-3DEDDB1BA793}"/>
              </a:ext>
            </a:extLst>
          </p:cNvPr>
          <p:cNvCxnSpPr>
            <a:cxnSpLocks/>
          </p:cNvCxnSpPr>
          <p:nvPr/>
        </p:nvCxnSpPr>
        <p:spPr>
          <a:xfrm>
            <a:off x="4758690" y="5656412"/>
            <a:ext cx="37052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F334D4E-DAAF-4A1A-9D0D-A8784F782AC0}"/>
              </a:ext>
            </a:extLst>
          </p:cNvPr>
          <p:cNvCxnSpPr>
            <a:cxnSpLocks/>
          </p:cNvCxnSpPr>
          <p:nvPr/>
        </p:nvCxnSpPr>
        <p:spPr>
          <a:xfrm>
            <a:off x="5129212" y="5656412"/>
            <a:ext cx="59425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288FA050-54F5-4138-930B-52679E7125D1}"/>
              </a:ext>
            </a:extLst>
          </p:cNvPr>
          <p:cNvCxnSpPr>
            <a:cxnSpLocks/>
          </p:cNvCxnSpPr>
          <p:nvPr/>
        </p:nvCxnSpPr>
        <p:spPr>
          <a:xfrm>
            <a:off x="5125031" y="5415748"/>
            <a:ext cx="5046081"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688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28AA37A-DAF4-4252-8168-78D171DB6CFD}"/>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51BB2A3-2685-440D-B9AE-3954979DC9BD}"/>
              </a:ext>
            </a:extLst>
          </p:cNvPr>
          <p:cNvSpPr txBox="1"/>
          <p:nvPr/>
        </p:nvSpPr>
        <p:spPr>
          <a:xfrm>
            <a:off x="379268" y="852055"/>
            <a:ext cx="731519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Consider the derivation of the lower bound on the minimum duration...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BDFB09E-05D9-45C4-920C-B7D4F2098B9B}"/>
              </a:ext>
            </a:extLst>
          </p:cNvPr>
          <p:cNvSpPr txBox="1"/>
          <p:nvPr/>
        </p:nvSpPr>
        <p:spPr>
          <a:xfrm>
            <a:off x="379268" y="1506994"/>
            <a:ext cx="11239500"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least UTT path in each ABSPT in the list provides a lower bound on the duration of any feasible timed path arriving in the subinterval between its arrival time at the end node, and that of the next ABSPT in the list.</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71C3C511-B305-4403-B184-5451A5AD1C7F}"/>
              </a:ext>
            </a:extLst>
          </p:cNvPr>
          <p:cNvPicPr>
            <a:picLocks noChangeAspect="1"/>
          </p:cNvPicPr>
          <p:nvPr/>
        </p:nvPicPr>
        <p:blipFill>
          <a:blip r:embed="rId2"/>
          <a:stretch>
            <a:fillRect/>
          </a:stretch>
        </p:blipFill>
        <p:spPr>
          <a:xfrm>
            <a:off x="854755" y="3484055"/>
            <a:ext cx="10025136" cy="781056"/>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E336DF5A-B12F-4754-904C-0E5A8514CEC0}"/>
              </a:ext>
            </a:extLst>
          </p:cNvPr>
          <p:cNvSpPr txBox="1"/>
          <p:nvPr/>
        </p:nvSpPr>
        <p:spPr>
          <a:xfrm>
            <a:off x="379267" y="2877312"/>
            <a:ext cx="402546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Discussion about the global lower bound:</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A48564AF-8580-4532-B692-41AEBE7B6B38}"/>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D6534250-9B09-47A4-AF77-486AA818FCCD}"/>
              </a:ext>
            </a:extLst>
          </p:cNvPr>
          <p:cNvSpPr txBox="1"/>
          <p:nvPr/>
        </p:nvSpPr>
        <p:spPr>
          <a:xfrm>
            <a:off x="379267" y="5050361"/>
            <a:ext cx="49547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Question is: how to increase the lower bound?</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61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005A1B5-C0F6-44DB-8AC6-66B8D7A6A4CA}"/>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9C6A8E2F-3CE0-4F06-98BB-7B7BBB641EAD}"/>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5E9AEA3-0818-4561-BDDC-CF96955186A7}"/>
              </a:ext>
            </a:extLst>
          </p:cNvPr>
          <p:cNvSpPr txBox="1"/>
          <p:nvPr/>
        </p:nvSpPr>
        <p:spPr>
          <a:xfrm>
            <a:off x="257344" y="779859"/>
            <a:ext cx="591485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Let us find out the ways to improve the lower bound...</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6F8B552-30EF-4C77-92E4-1AA06477714D}"/>
              </a:ext>
            </a:extLst>
          </p:cNvPr>
          <p:cNvSpPr txBox="1"/>
          <p:nvPr/>
        </p:nvSpPr>
        <p:spPr>
          <a:xfrm>
            <a:off x="257343" y="1609248"/>
            <a:ext cx="963595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 fact, improving the lower bound is closely related with dynamically generating new ABSPTs.</a:t>
            </a:r>
            <a:endParaRPr lang="zh-CN" altLang="en-US"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5F3B389C-D528-4574-A54C-04A8B37C5B58}"/>
              </a:ext>
            </a:extLst>
          </p:cNvPr>
          <p:cNvPicPr>
            <a:picLocks noChangeAspect="1"/>
          </p:cNvPicPr>
          <p:nvPr/>
        </p:nvPicPr>
        <p:blipFill>
          <a:blip r:embed="rId3"/>
          <a:stretch>
            <a:fillRect/>
          </a:stretch>
        </p:blipFill>
        <p:spPr>
          <a:xfrm>
            <a:off x="750611" y="2237658"/>
            <a:ext cx="10039423" cy="723905"/>
          </a:xfrm>
          <a:prstGeom prst="rect">
            <a:avLst/>
          </a:prstGeom>
          <a:effectLst>
            <a:outerShdw blurRad="50800" dist="38100" dir="2700000" algn="tl" rotWithShape="0">
              <a:prstClr val="black">
                <a:alpha val="40000"/>
              </a:prstClr>
            </a:outerShdw>
          </a:effectLst>
        </p:spPr>
      </p:pic>
      <p:sp>
        <p:nvSpPr>
          <p:cNvPr id="7" name="文本框 6">
            <a:extLst>
              <a:ext uri="{FF2B5EF4-FFF2-40B4-BE49-F238E27FC236}">
                <a16:creationId xmlns:a16="http://schemas.microsoft.com/office/drawing/2014/main" id="{B11DBD88-9494-48C3-BB27-1677CEC69D0B}"/>
              </a:ext>
            </a:extLst>
          </p:cNvPr>
          <p:cNvSpPr txBox="1"/>
          <p:nvPr/>
        </p:nvSpPr>
        <p:spPr>
          <a:xfrm>
            <a:off x="257343" y="3429000"/>
            <a:ext cx="759430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Therefore, we need to consider how to </a:t>
            </a:r>
            <a:r>
              <a:rPr lang="en-US" altLang="zh-CN" b="1" i="1" dirty="0">
                <a:latin typeface="Times New Roman" panose="02020603050405020304" pitchFamily="18" charset="0"/>
                <a:cs typeface="Times New Roman" panose="02020603050405020304" pitchFamily="18" charset="0"/>
              </a:rPr>
              <a:t>discover</a:t>
            </a:r>
            <a:r>
              <a:rPr lang="en-US" altLang="zh-CN" dirty="0">
                <a:latin typeface="Times New Roman" panose="02020603050405020304" pitchFamily="18" charset="0"/>
                <a:cs typeface="Times New Roman" panose="02020603050405020304" pitchFamily="18" charset="0"/>
              </a:rPr>
              <a:t> and </a:t>
            </a:r>
            <a:r>
              <a:rPr lang="en-US" altLang="zh-CN" b="1" i="1" dirty="0">
                <a:latin typeface="Times New Roman" panose="02020603050405020304" pitchFamily="18" charset="0"/>
                <a:cs typeface="Times New Roman" panose="02020603050405020304" pitchFamily="18" charset="0"/>
              </a:rPr>
              <a:t>generate </a:t>
            </a:r>
            <a:r>
              <a:rPr lang="en-US" altLang="zh-CN" dirty="0">
                <a:latin typeface="Times New Roman" panose="02020603050405020304" pitchFamily="18" charset="0"/>
                <a:cs typeface="Times New Roman" panose="02020603050405020304" pitchFamily="18" charset="0"/>
              </a:rPr>
              <a:t>such new ABSPT.</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040E66E8-621D-47D5-8524-C9DD07AFAD93}"/>
              </a:ext>
            </a:extLst>
          </p:cNvPr>
          <p:cNvSpPr txBox="1"/>
          <p:nvPr/>
        </p:nvSpPr>
        <p:spPr>
          <a:xfrm>
            <a:off x="257343" y="4180662"/>
            <a:ext cx="1028873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All the magic comes from the breakpoints of the arc travel time function. For more, please refer to this paper:</a:t>
            </a: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4CFD7F98-3661-4C62-BB06-88936A639C89}"/>
              </a:ext>
            </a:extLst>
          </p:cNvPr>
          <p:cNvSpPr txBox="1"/>
          <p:nvPr/>
        </p:nvSpPr>
        <p:spPr>
          <a:xfrm>
            <a:off x="257343" y="4575472"/>
            <a:ext cx="11350457" cy="523220"/>
          </a:xfrm>
          <a:prstGeom prst="rect">
            <a:avLst/>
          </a:prstGeom>
          <a:noFill/>
        </p:spPr>
        <p:txBody>
          <a:bodyPr wrap="square">
            <a:spAutoFit/>
          </a:bodyPr>
          <a:lstStyle/>
          <a:p>
            <a:r>
              <a:rPr lang="en-US" altLang="zh-CN" sz="1400" b="0" i="0" dirty="0">
                <a:solidFill>
                  <a:srgbClr val="FF0000"/>
                </a:solidFill>
                <a:effectLst/>
                <a:latin typeface="Times New Roman" panose="02020603050405020304" pitchFamily="18" charset="0"/>
                <a:cs typeface="Times New Roman" panose="02020603050405020304" pitchFamily="18" charset="0"/>
              </a:rPr>
              <a:t>Foschini, L., Hershberger, J., &amp; Suri, S. (2011, January). </a:t>
            </a:r>
            <a:r>
              <a:rPr lang="en-US" altLang="zh-CN" sz="1400" b="1" i="0" dirty="0">
                <a:solidFill>
                  <a:srgbClr val="FF0000"/>
                </a:solidFill>
                <a:effectLst/>
                <a:latin typeface="Times New Roman" panose="02020603050405020304" pitchFamily="18" charset="0"/>
                <a:cs typeface="Times New Roman" panose="02020603050405020304" pitchFamily="18" charset="0"/>
              </a:rPr>
              <a:t>On the complexity of time-dependent shortest paths</a:t>
            </a:r>
            <a:r>
              <a:rPr lang="en-US" altLang="zh-CN" sz="1400" b="0" i="0" dirty="0">
                <a:solidFill>
                  <a:srgbClr val="FF0000"/>
                </a:solidFill>
                <a:effectLst/>
                <a:latin typeface="Times New Roman" panose="02020603050405020304" pitchFamily="18" charset="0"/>
                <a:cs typeface="Times New Roman" panose="02020603050405020304" pitchFamily="18" charset="0"/>
              </a:rPr>
              <a:t>. In </a:t>
            </a:r>
            <a:r>
              <a:rPr lang="en-US" altLang="zh-CN" sz="1400" b="0" i="1" dirty="0">
                <a:solidFill>
                  <a:srgbClr val="FF0000"/>
                </a:solidFill>
                <a:effectLst/>
                <a:latin typeface="Times New Roman" panose="02020603050405020304" pitchFamily="18" charset="0"/>
                <a:cs typeface="Times New Roman" panose="02020603050405020304" pitchFamily="18" charset="0"/>
              </a:rPr>
              <a:t>Proceedings of the twenty-second annual ACM-SIAM symposium on Discrete algorithms</a:t>
            </a:r>
            <a:r>
              <a:rPr lang="en-US" altLang="zh-CN" sz="1400" b="0" i="0" dirty="0">
                <a:solidFill>
                  <a:srgbClr val="FF0000"/>
                </a:solidFill>
                <a:effectLst/>
                <a:latin typeface="Times New Roman" panose="02020603050405020304" pitchFamily="18" charset="0"/>
                <a:cs typeface="Times New Roman" panose="02020603050405020304" pitchFamily="18" charset="0"/>
              </a:rPr>
              <a:t> (pp. 327-341). Society for Industrial and Applied Mathematics.</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1518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5F6543-6461-4D77-9D5C-47FB6E4144C2}"/>
              </a:ext>
            </a:extLst>
          </p:cNvPr>
          <p:cNvPicPr>
            <a:picLocks noChangeAspect="1"/>
          </p:cNvPicPr>
          <p:nvPr/>
        </p:nvPicPr>
        <p:blipFill>
          <a:blip r:embed="rId2"/>
          <a:stretch>
            <a:fillRect/>
          </a:stretch>
        </p:blipFill>
        <p:spPr>
          <a:xfrm>
            <a:off x="704573" y="755512"/>
            <a:ext cx="10782854" cy="5346975"/>
          </a:xfrm>
          <a:prstGeom prst="rect">
            <a:avLst/>
          </a:prstGeom>
        </p:spPr>
      </p:pic>
      <p:sp>
        <p:nvSpPr>
          <p:cNvPr id="3" name="文本框 2">
            <a:extLst>
              <a:ext uri="{FF2B5EF4-FFF2-40B4-BE49-F238E27FC236}">
                <a16:creationId xmlns:a16="http://schemas.microsoft.com/office/drawing/2014/main" id="{BEB793E7-FB60-4586-B754-2802FC56049E}"/>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5A3EE0B6-72D8-4EB6-90A2-50FA7B461CEE}"/>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7762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AD3DABF-56E4-46B7-B8C2-08482BDD3772}"/>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E7495D9D-87F8-4C81-9673-E6745848DE4A}"/>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1EE9CC-463F-4753-BE44-BA3921B6C124}"/>
              </a:ext>
            </a:extLst>
          </p:cNvPr>
          <p:cNvPicPr>
            <a:picLocks noChangeAspect="1"/>
          </p:cNvPicPr>
          <p:nvPr/>
        </p:nvPicPr>
        <p:blipFill>
          <a:blip r:embed="rId2"/>
          <a:stretch>
            <a:fillRect/>
          </a:stretch>
        </p:blipFill>
        <p:spPr>
          <a:xfrm>
            <a:off x="539464" y="911095"/>
            <a:ext cx="11113071" cy="5035809"/>
          </a:xfrm>
          <a:prstGeom prst="rect">
            <a:avLst/>
          </a:prstGeom>
        </p:spPr>
      </p:pic>
    </p:spTree>
    <p:extLst>
      <p:ext uri="{BB962C8B-B14F-4D97-AF65-F5344CB8AC3E}">
        <p14:creationId xmlns:p14="http://schemas.microsoft.com/office/powerpoint/2010/main" val="1966115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9E30E11-2EF9-4B28-A83F-1F34EBD4C2E3}"/>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5D00515-C741-4C60-AC82-3A0F5F919214}"/>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9B30F565-95E1-4459-AD62-7E39D7FB8E2F}"/>
              </a:ext>
            </a:extLst>
          </p:cNvPr>
          <p:cNvPicPr>
            <a:picLocks noChangeAspect="1"/>
          </p:cNvPicPr>
          <p:nvPr/>
        </p:nvPicPr>
        <p:blipFill>
          <a:blip r:embed="rId2"/>
          <a:stretch>
            <a:fillRect/>
          </a:stretch>
        </p:blipFill>
        <p:spPr>
          <a:xfrm>
            <a:off x="1110969" y="826470"/>
            <a:ext cx="9125232" cy="5609427"/>
          </a:xfrm>
          <a:prstGeom prst="rect">
            <a:avLst/>
          </a:prstGeom>
        </p:spPr>
      </p:pic>
    </p:spTree>
    <p:extLst>
      <p:ext uri="{BB962C8B-B14F-4D97-AF65-F5344CB8AC3E}">
        <p14:creationId xmlns:p14="http://schemas.microsoft.com/office/powerpoint/2010/main" val="3672589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EDB48BF-F8B4-45E8-9248-4E40A3C33CF8}"/>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B9854D6C-8E67-4DD2-9E61-A441F5C43763}"/>
              </a:ext>
            </a:extLst>
          </p:cNvPr>
          <p:cNvSpPr txBox="1"/>
          <p:nvPr/>
        </p:nvSpPr>
        <p:spPr>
          <a:xfrm>
            <a:off x="257345" y="197116"/>
            <a:ext cx="71180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1620377-68C0-43E2-89B4-53584090C1B3}"/>
              </a:ext>
            </a:extLst>
          </p:cNvPr>
          <p:cNvPicPr>
            <a:picLocks noChangeAspect="1"/>
          </p:cNvPicPr>
          <p:nvPr/>
        </p:nvPicPr>
        <p:blipFill>
          <a:blip r:embed="rId2"/>
          <a:stretch>
            <a:fillRect/>
          </a:stretch>
        </p:blipFill>
        <p:spPr>
          <a:xfrm>
            <a:off x="1287062" y="786473"/>
            <a:ext cx="8458071" cy="5597393"/>
          </a:xfrm>
          <a:prstGeom prst="rect">
            <a:avLst/>
          </a:prstGeom>
        </p:spPr>
      </p:pic>
    </p:spTree>
    <p:extLst>
      <p:ext uri="{BB962C8B-B14F-4D97-AF65-F5344CB8AC3E}">
        <p14:creationId xmlns:p14="http://schemas.microsoft.com/office/powerpoint/2010/main" val="1911042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3747A2-CA37-49BE-8237-CD6D5A952253}"/>
              </a:ext>
            </a:extLst>
          </p:cNvPr>
          <p:cNvSpPr txBox="1"/>
          <p:nvPr/>
        </p:nvSpPr>
        <p:spPr>
          <a:xfrm>
            <a:off x="4077175" y="2644170"/>
            <a:ext cx="4037649" cy="784830"/>
          </a:xfrm>
          <a:prstGeom prst="rect">
            <a:avLst/>
          </a:prstGeom>
          <a:noFill/>
        </p:spPr>
        <p:txBody>
          <a:bodyPr wrap="square" rtlCol="0">
            <a:spAutoFit/>
          </a:bodyPr>
          <a:lstStyle/>
          <a:p>
            <a:r>
              <a:rPr lang="en-US" altLang="zh-CN" sz="45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rPr>
              <a:t>THANK YOU</a:t>
            </a:r>
            <a:endParaRPr lang="zh-CN" altLang="en-US" sz="4500" b="1" dirty="0">
              <a:ln w="6600">
                <a:solidFill>
                  <a:schemeClr val="accent2"/>
                </a:solidFill>
                <a:prstDash val="solid"/>
              </a:ln>
              <a:solidFill>
                <a:srgbClr val="FFFFFF"/>
              </a:solidFill>
              <a:effectLst>
                <a:outerShdw dist="38100" dir="2700000" algn="tl" rotWithShape="0">
                  <a:schemeClr val="accent2"/>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4064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C1D0B529-6F23-A87A-97C6-AD92B2E3C143}"/>
              </a:ext>
            </a:extLst>
          </p:cNvPr>
          <p:cNvSpPr/>
          <p:nvPr/>
        </p:nvSpPr>
        <p:spPr>
          <a:xfrm>
            <a:off x="66216" y="162846"/>
            <a:ext cx="1876482" cy="465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80AFA3C-13E1-3436-3DD0-3F7D3167359F}"/>
              </a:ext>
            </a:extLst>
          </p:cNvPr>
          <p:cNvSpPr txBox="1"/>
          <p:nvPr/>
        </p:nvSpPr>
        <p:spPr>
          <a:xfrm>
            <a:off x="228531" y="199056"/>
            <a:ext cx="1661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FIFO property</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EBCE650-3BDE-7134-D985-8551C0CD59F6}"/>
                  </a:ext>
                </a:extLst>
              </p:cNvPr>
              <p:cNvSpPr txBox="1"/>
              <p:nvPr/>
            </p:nvSpPr>
            <p:spPr>
              <a:xfrm>
                <a:off x="7466410" y="568824"/>
                <a:ext cx="83093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2EBCE650-3BDE-7134-D985-8551C0CD59F6}"/>
                  </a:ext>
                </a:extLst>
              </p:cNvPr>
              <p:cNvSpPr txBox="1">
                <a:spLocks noRot="1" noChangeAspect="1" noMove="1" noResize="1" noEditPoints="1" noAdjustHandles="1" noChangeArrowheads="1" noChangeShapeType="1" noTextEdit="1"/>
              </p:cNvSpPr>
              <p:nvPr/>
            </p:nvSpPr>
            <p:spPr>
              <a:xfrm>
                <a:off x="7466410" y="568824"/>
                <a:ext cx="830933" cy="391646"/>
              </a:xfrm>
              <a:prstGeom prst="rect">
                <a:avLst/>
              </a:prstGeom>
              <a:blipFill>
                <a:blip r:embed="rId2"/>
                <a:stretch>
                  <a:fillRect b="-769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552047E9-447B-F523-90B7-B9B1BF03EECE}"/>
              </a:ext>
            </a:extLst>
          </p:cNvPr>
          <p:cNvSpPr txBox="1"/>
          <p:nvPr/>
        </p:nvSpPr>
        <p:spPr>
          <a:xfrm>
            <a:off x="228531" y="591138"/>
            <a:ext cx="723787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Arc time-dependent travel time is represented by a piecewise linear function: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02598858-5BDC-7E4A-1C63-1C64A5394BBB}"/>
              </a:ext>
            </a:extLst>
          </p:cNvPr>
          <p:cNvSpPr txBox="1"/>
          <p:nvPr/>
        </p:nvSpPr>
        <p:spPr>
          <a:xfrm>
            <a:off x="228531" y="1033922"/>
            <a:ext cx="941155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The FIFO property is equivalent to property in which the slopes of all linear pieces are at least -1.</a:t>
            </a:r>
            <a:endParaRPr lang="zh-CN" altLang="en-US" dirty="0">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ECB4EF91-C564-C101-E8A5-E606C9BE2B30}"/>
              </a:ext>
            </a:extLst>
          </p:cNvPr>
          <p:cNvCxnSpPr>
            <a:cxnSpLocks/>
          </p:cNvCxnSpPr>
          <p:nvPr/>
        </p:nvCxnSpPr>
        <p:spPr>
          <a:xfrm flipV="1">
            <a:off x="7609069" y="1403254"/>
            <a:ext cx="0" cy="39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5FF385DC-320A-1923-FC6C-984364A0AAEC}"/>
              </a:ext>
            </a:extLst>
          </p:cNvPr>
          <p:cNvSpPr txBox="1"/>
          <p:nvPr/>
        </p:nvSpPr>
        <p:spPr>
          <a:xfrm>
            <a:off x="6404284" y="1772586"/>
            <a:ext cx="285206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Why? Let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reason.</a:t>
            </a:r>
            <a:endParaRPr lang="zh-CN" altLang="en-US" dirty="0">
              <a:latin typeface="Times New Roman" panose="02020603050405020304" pitchFamily="18" charset="0"/>
              <a:cs typeface="Times New Roman" panose="02020603050405020304" pitchFamily="18" charset="0"/>
            </a:endParaRPr>
          </a:p>
        </p:txBody>
      </p:sp>
      <p:cxnSp>
        <p:nvCxnSpPr>
          <p:cNvPr id="11" name="直接箭头连接符 10">
            <a:extLst>
              <a:ext uri="{FF2B5EF4-FFF2-40B4-BE49-F238E27FC236}">
                <a16:creationId xmlns:a16="http://schemas.microsoft.com/office/drawing/2014/main" id="{87077EEA-9FE1-467A-54F6-4351C0606DEE}"/>
              </a:ext>
            </a:extLst>
          </p:cNvPr>
          <p:cNvCxnSpPr>
            <a:cxnSpLocks/>
          </p:cNvCxnSpPr>
          <p:nvPr/>
        </p:nvCxnSpPr>
        <p:spPr>
          <a:xfrm flipV="1">
            <a:off x="1008940" y="3128483"/>
            <a:ext cx="0" cy="1556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CFBC176B-8092-4893-92B0-A71BE874C911}"/>
              </a:ext>
            </a:extLst>
          </p:cNvPr>
          <p:cNvCxnSpPr>
            <a:cxnSpLocks/>
          </p:cNvCxnSpPr>
          <p:nvPr/>
        </p:nvCxnSpPr>
        <p:spPr>
          <a:xfrm>
            <a:off x="919046" y="4611294"/>
            <a:ext cx="18198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1F5C1F3-460B-9E8D-E482-2273E88F9C68}"/>
              </a:ext>
            </a:extLst>
          </p:cNvPr>
          <p:cNvCxnSpPr>
            <a:cxnSpLocks/>
          </p:cNvCxnSpPr>
          <p:nvPr/>
        </p:nvCxnSpPr>
        <p:spPr>
          <a:xfrm>
            <a:off x="1404267" y="3393972"/>
            <a:ext cx="827142" cy="8273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49248F41-B305-EF21-1D84-DCA14DF6A001}"/>
                  </a:ext>
                </a:extLst>
              </p:cNvPr>
              <p:cNvSpPr txBox="1"/>
              <p:nvPr/>
            </p:nvSpPr>
            <p:spPr>
              <a:xfrm>
                <a:off x="2559868" y="4611294"/>
                <a:ext cx="268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19" name="文本框 18">
                <a:extLst>
                  <a:ext uri="{FF2B5EF4-FFF2-40B4-BE49-F238E27FC236}">
                    <a16:creationId xmlns:a16="http://schemas.microsoft.com/office/drawing/2014/main" id="{49248F41-B305-EF21-1D84-DCA14DF6A001}"/>
                  </a:ext>
                </a:extLst>
              </p:cNvPr>
              <p:cNvSpPr txBox="1">
                <a:spLocks noRot="1" noChangeAspect="1" noMove="1" noResize="1" noEditPoints="1" noAdjustHandles="1" noChangeArrowheads="1" noChangeShapeType="1" noTextEdit="1"/>
              </p:cNvSpPr>
              <p:nvPr/>
            </p:nvSpPr>
            <p:spPr>
              <a:xfrm>
                <a:off x="2559868" y="4611294"/>
                <a:ext cx="26891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EBA77F8-869D-B053-E4F3-035058995092}"/>
                  </a:ext>
                </a:extLst>
              </p:cNvPr>
              <p:cNvSpPr txBox="1"/>
              <p:nvPr/>
            </p:nvSpPr>
            <p:spPr>
              <a:xfrm>
                <a:off x="181798" y="3015056"/>
                <a:ext cx="827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20" name="文本框 19">
                <a:extLst>
                  <a:ext uri="{FF2B5EF4-FFF2-40B4-BE49-F238E27FC236}">
                    <a16:creationId xmlns:a16="http://schemas.microsoft.com/office/drawing/2014/main" id="{4EBA77F8-869D-B053-E4F3-035058995092}"/>
                  </a:ext>
                </a:extLst>
              </p:cNvPr>
              <p:cNvSpPr txBox="1">
                <a:spLocks noRot="1" noChangeAspect="1" noMove="1" noResize="1" noEditPoints="1" noAdjustHandles="1" noChangeArrowheads="1" noChangeShapeType="1" noTextEdit="1"/>
              </p:cNvSpPr>
              <p:nvPr/>
            </p:nvSpPr>
            <p:spPr>
              <a:xfrm>
                <a:off x="181798" y="3015056"/>
                <a:ext cx="827142" cy="369332"/>
              </a:xfrm>
              <a:prstGeom prst="rect">
                <a:avLst/>
              </a:prstGeom>
              <a:blipFill>
                <a:blip r:embed="rId4"/>
                <a:stretch>
                  <a:fillRect b="-13333"/>
                </a:stretch>
              </a:blipFill>
            </p:spPr>
            <p:txBody>
              <a:bodyPr/>
              <a:lstStyle/>
              <a:p>
                <a:r>
                  <a:rPr lang="zh-CN" altLang="en-US">
                    <a:noFill/>
                  </a:rPr>
                  <a:t> </a:t>
                </a:r>
              </a:p>
            </p:txBody>
          </p:sp>
        </mc:Fallback>
      </mc:AlternateContent>
      <p:sp>
        <p:nvSpPr>
          <p:cNvPr id="23" name="椭圆 22">
            <a:extLst>
              <a:ext uri="{FF2B5EF4-FFF2-40B4-BE49-F238E27FC236}">
                <a16:creationId xmlns:a16="http://schemas.microsoft.com/office/drawing/2014/main" id="{FF3838C5-54D4-8D77-22B0-BB33368BA00D}"/>
              </a:ext>
            </a:extLst>
          </p:cNvPr>
          <p:cNvSpPr/>
          <p:nvPr/>
        </p:nvSpPr>
        <p:spPr>
          <a:xfrm>
            <a:off x="1371404" y="4588432"/>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8EBFE47-A5A4-AF51-3461-C577757E8890}"/>
              </a:ext>
            </a:extLst>
          </p:cNvPr>
          <p:cNvSpPr/>
          <p:nvPr/>
        </p:nvSpPr>
        <p:spPr>
          <a:xfrm>
            <a:off x="1790364" y="4588431"/>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73FD1B26-2BAB-23DF-52FA-73B91A9617D8}"/>
              </a:ext>
            </a:extLst>
          </p:cNvPr>
          <p:cNvSpPr/>
          <p:nvPr/>
        </p:nvSpPr>
        <p:spPr>
          <a:xfrm>
            <a:off x="2208551" y="4592499"/>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43E0DD0-7560-2423-96CF-6A4DF6A5E6E4}"/>
              </a:ext>
            </a:extLst>
          </p:cNvPr>
          <p:cNvSpPr/>
          <p:nvPr/>
        </p:nvSpPr>
        <p:spPr>
          <a:xfrm>
            <a:off x="986080" y="4198441"/>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F850C7E6-5F18-67D1-689E-43F5CDF159AC}"/>
              </a:ext>
            </a:extLst>
          </p:cNvPr>
          <p:cNvSpPr/>
          <p:nvPr/>
        </p:nvSpPr>
        <p:spPr>
          <a:xfrm>
            <a:off x="986079" y="3778140"/>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83CD9D2-1D74-0764-F7FF-BE757CF0C37E}"/>
              </a:ext>
            </a:extLst>
          </p:cNvPr>
          <p:cNvSpPr/>
          <p:nvPr/>
        </p:nvSpPr>
        <p:spPr>
          <a:xfrm>
            <a:off x="986079" y="3364653"/>
            <a:ext cx="45719" cy="4571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45B8B5B0-C8A9-5B2B-4324-A797057E1EDF}"/>
              </a:ext>
            </a:extLst>
          </p:cNvPr>
          <p:cNvCxnSpPr>
            <a:cxnSpLocks/>
          </p:cNvCxnSpPr>
          <p:nvPr/>
        </p:nvCxnSpPr>
        <p:spPr>
          <a:xfrm>
            <a:off x="1031798" y="3390103"/>
            <a:ext cx="372469"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21892DB-87BB-2C52-94FA-AFFDAA4E32C6}"/>
              </a:ext>
            </a:extLst>
          </p:cNvPr>
          <p:cNvCxnSpPr>
            <a:cxnSpLocks/>
          </p:cNvCxnSpPr>
          <p:nvPr/>
        </p:nvCxnSpPr>
        <p:spPr>
          <a:xfrm flipV="1">
            <a:off x="2231410" y="4221299"/>
            <a:ext cx="0" cy="36713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93024C5-EA1D-E176-C359-E4D87C2233AE}"/>
              </a:ext>
            </a:extLst>
          </p:cNvPr>
          <p:cNvCxnSpPr>
            <a:cxnSpLocks/>
          </p:cNvCxnSpPr>
          <p:nvPr/>
        </p:nvCxnSpPr>
        <p:spPr>
          <a:xfrm flipV="1">
            <a:off x="1394263" y="3384388"/>
            <a:ext cx="0" cy="12040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9F8DFF5D-FC13-BCB0-1267-A7B147DD7A25}"/>
              </a:ext>
            </a:extLst>
          </p:cNvPr>
          <p:cNvCxnSpPr>
            <a:cxnSpLocks/>
          </p:cNvCxnSpPr>
          <p:nvPr/>
        </p:nvCxnSpPr>
        <p:spPr>
          <a:xfrm>
            <a:off x="1031798" y="4221300"/>
            <a:ext cx="119961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文本框 65">
            <a:extLst>
              <a:ext uri="{FF2B5EF4-FFF2-40B4-BE49-F238E27FC236}">
                <a16:creationId xmlns:a16="http://schemas.microsoft.com/office/drawing/2014/main" id="{FA9DF743-8162-7D02-EA5F-C3C8FC50635B}"/>
              </a:ext>
            </a:extLst>
          </p:cNvPr>
          <p:cNvSpPr txBox="1"/>
          <p:nvPr/>
        </p:nvSpPr>
        <p:spPr>
          <a:xfrm>
            <a:off x="1241016" y="4585356"/>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sp>
        <p:nvSpPr>
          <p:cNvPr id="67" name="文本框 66">
            <a:extLst>
              <a:ext uri="{FF2B5EF4-FFF2-40B4-BE49-F238E27FC236}">
                <a16:creationId xmlns:a16="http://schemas.microsoft.com/office/drawing/2014/main" id="{A8200C93-E1D8-8A34-0472-2C32E851B327}"/>
              </a:ext>
            </a:extLst>
          </p:cNvPr>
          <p:cNvSpPr txBox="1"/>
          <p:nvPr/>
        </p:nvSpPr>
        <p:spPr>
          <a:xfrm>
            <a:off x="1659589" y="4585356"/>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68" name="文本框 67">
            <a:extLst>
              <a:ext uri="{FF2B5EF4-FFF2-40B4-BE49-F238E27FC236}">
                <a16:creationId xmlns:a16="http://schemas.microsoft.com/office/drawing/2014/main" id="{7D2104C7-BA55-F0D6-5A2C-A4F2799F3851}"/>
              </a:ext>
            </a:extLst>
          </p:cNvPr>
          <p:cNvSpPr txBox="1"/>
          <p:nvPr/>
        </p:nvSpPr>
        <p:spPr>
          <a:xfrm>
            <a:off x="2078162" y="4592497"/>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8F90882F-81F8-E1FA-9955-322A3635254E}"/>
              </a:ext>
            </a:extLst>
          </p:cNvPr>
          <p:cNvSpPr txBox="1"/>
          <p:nvPr/>
        </p:nvSpPr>
        <p:spPr>
          <a:xfrm>
            <a:off x="710365" y="3211150"/>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3</a:t>
            </a:r>
            <a:endParaRPr lang="zh-CN" altLang="en-US"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9631375C-A76A-D7E2-48D1-1261ED1F539D}"/>
              </a:ext>
            </a:extLst>
          </p:cNvPr>
          <p:cNvSpPr txBox="1"/>
          <p:nvPr/>
        </p:nvSpPr>
        <p:spPr>
          <a:xfrm>
            <a:off x="710365" y="3608591"/>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2</a:t>
            </a:r>
            <a:endParaRPr lang="zh-CN" altLang="en-US" dirty="0">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DA48FB6F-6667-F2E4-0E52-0924805B8F24}"/>
              </a:ext>
            </a:extLst>
          </p:cNvPr>
          <p:cNvSpPr txBox="1"/>
          <p:nvPr/>
        </p:nvSpPr>
        <p:spPr>
          <a:xfrm>
            <a:off x="709173" y="4017759"/>
            <a:ext cx="3064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1</a:t>
            </a:r>
            <a:endParaRPr lang="zh-CN" altLang="en-US" dirty="0">
              <a:latin typeface="Times New Roman" panose="02020603050405020304" pitchFamily="18" charset="0"/>
              <a:cs typeface="Times New Roman" panose="02020603050405020304" pitchFamily="18" charset="0"/>
            </a:endParaRPr>
          </a:p>
        </p:txBody>
      </p:sp>
      <p:cxnSp>
        <p:nvCxnSpPr>
          <p:cNvPr id="73" name="直接连接符 72">
            <a:extLst>
              <a:ext uri="{FF2B5EF4-FFF2-40B4-BE49-F238E27FC236}">
                <a16:creationId xmlns:a16="http://schemas.microsoft.com/office/drawing/2014/main" id="{C8D64892-2566-4459-0AB8-71623BB55EA6}"/>
              </a:ext>
            </a:extLst>
          </p:cNvPr>
          <p:cNvCxnSpPr>
            <a:cxnSpLocks/>
          </p:cNvCxnSpPr>
          <p:nvPr/>
        </p:nvCxnSpPr>
        <p:spPr>
          <a:xfrm>
            <a:off x="1617980" y="3608591"/>
            <a:ext cx="0" cy="100270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0847D9CB-6A50-586D-BBBF-E368F2ADC37C}"/>
              </a:ext>
            </a:extLst>
          </p:cNvPr>
          <p:cNvCxnSpPr>
            <a:cxnSpLocks/>
          </p:cNvCxnSpPr>
          <p:nvPr/>
        </p:nvCxnSpPr>
        <p:spPr>
          <a:xfrm>
            <a:off x="1002168" y="3608591"/>
            <a:ext cx="615812"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4DA1C411-2257-B163-AB5C-CFD648B553F5}"/>
              </a:ext>
            </a:extLst>
          </p:cNvPr>
          <p:cNvCxnSpPr>
            <a:cxnSpLocks/>
          </p:cNvCxnSpPr>
          <p:nvPr/>
        </p:nvCxnSpPr>
        <p:spPr>
          <a:xfrm>
            <a:off x="1943100" y="3937532"/>
            <a:ext cx="0" cy="673762"/>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F0394CB9-40D7-BE2A-3BB1-3413838E6B12}"/>
              </a:ext>
            </a:extLst>
          </p:cNvPr>
          <p:cNvCxnSpPr>
            <a:cxnSpLocks/>
          </p:cNvCxnSpPr>
          <p:nvPr/>
        </p:nvCxnSpPr>
        <p:spPr>
          <a:xfrm>
            <a:off x="1008940" y="3937532"/>
            <a:ext cx="934160"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5" name="连接符: 曲线 84">
            <a:extLst>
              <a:ext uri="{FF2B5EF4-FFF2-40B4-BE49-F238E27FC236}">
                <a16:creationId xmlns:a16="http://schemas.microsoft.com/office/drawing/2014/main" id="{F95508E7-34B4-6350-94EA-5A0BCEFF54A6}"/>
              </a:ext>
            </a:extLst>
          </p:cNvPr>
          <p:cNvCxnSpPr>
            <a:cxnSpLocks/>
            <a:endCxn id="86" idx="1"/>
          </p:cNvCxnSpPr>
          <p:nvPr/>
        </p:nvCxnSpPr>
        <p:spPr>
          <a:xfrm flipV="1">
            <a:off x="1836083" y="3280664"/>
            <a:ext cx="427000" cy="40469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文本框 85">
            <a:extLst>
              <a:ext uri="{FF2B5EF4-FFF2-40B4-BE49-F238E27FC236}">
                <a16:creationId xmlns:a16="http://schemas.microsoft.com/office/drawing/2014/main" id="{E0799EAA-9EBE-DCD3-C86C-F8FB10095F9D}"/>
              </a:ext>
            </a:extLst>
          </p:cNvPr>
          <p:cNvSpPr txBox="1"/>
          <p:nvPr/>
        </p:nvSpPr>
        <p:spPr>
          <a:xfrm>
            <a:off x="2263083" y="3095998"/>
            <a:ext cx="606499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Travel time function with only one linear piece. The slope is -1.</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35BC2C71-3CB9-8EF0-E8F6-7FCDA688112F}"/>
                  </a:ext>
                </a:extLst>
              </p:cNvPr>
              <p:cNvSpPr txBox="1"/>
              <p:nvPr/>
            </p:nvSpPr>
            <p:spPr>
              <a:xfrm>
                <a:off x="2785483" y="3496757"/>
                <a:ext cx="714413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Suppose there are two commuters and entering time instants are </a:t>
                </a:r>
                <a14:m>
                  <m:oMath xmlns:m="http://schemas.openxmlformats.org/officeDocument/2006/math">
                    <m:sSub>
                      <m:sSubPr>
                        <m:ctrlPr>
                          <a:rPr lang="en-US" altLang="zh-CN"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𝑡</m:t>
                        </m:r>
                      </m:e>
                      <m:sub>
                        <m:r>
                          <a:rPr lang="en-US" altLang="zh-CN" i="1" dirty="0" smtClean="0">
                            <a:latin typeface="Cambria Math" panose="02040503050406030204" pitchFamily="18" charset="0"/>
                            <a:cs typeface="Times New Roman" panose="02020603050405020304" pitchFamily="18" charset="0"/>
                          </a:rPr>
                          <m:t>1</m:t>
                        </m:r>
                      </m:sub>
                    </m:sSub>
                  </m:oMath>
                </a14:m>
                <a:r>
                  <a:rPr lang="en-US" altLang="zh-C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b="0" i="1" dirty="0" smtClean="0">
                            <a:latin typeface="Cambria Math" panose="02040503050406030204" pitchFamily="18" charset="0"/>
                            <a:cs typeface="Times New Roman" panose="02020603050405020304" pitchFamily="18" charset="0"/>
                          </a:rPr>
                        </m:ctrlPr>
                      </m:sSubPr>
                      <m:e>
                        <m:r>
                          <a:rPr lang="en-US" altLang="zh-CN" i="1" dirty="0" smtClean="0">
                            <a:latin typeface="Cambria Math" panose="02040503050406030204" pitchFamily="18" charset="0"/>
                            <a:cs typeface="Times New Roman" panose="02020603050405020304" pitchFamily="18" charset="0"/>
                          </a:rPr>
                          <m:t>𝑡</m:t>
                        </m:r>
                      </m:e>
                      <m:sub>
                        <m:r>
                          <a:rPr lang="en-US" altLang="zh-CN" i="1" dirty="0" smtClean="0">
                            <a:latin typeface="Cambria Math" panose="02040503050406030204" pitchFamily="18" charset="0"/>
                            <a:cs typeface="Times New Roman" panose="02020603050405020304" pitchFamily="18" charset="0"/>
                          </a:rPr>
                          <m:t>2</m:t>
                        </m:r>
                      </m:sub>
                    </m:sSub>
                  </m:oMath>
                </a14:m>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87" name="文本框 86">
                <a:extLst>
                  <a:ext uri="{FF2B5EF4-FFF2-40B4-BE49-F238E27FC236}">
                    <a16:creationId xmlns:a16="http://schemas.microsoft.com/office/drawing/2014/main" id="{35BC2C71-3CB9-8EF0-E8F6-7FCDA688112F}"/>
                  </a:ext>
                </a:extLst>
              </p:cNvPr>
              <p:cNvSpPr txBox="1">
                <a:spLocks noRot="1" noChangeAspect="1" noMove="1" noResize="1" noEditPoints="1" noAdjustHandles="1" noChangeArrowheads="1" noChangeShapeType="1" noTextEdit="1"/>
              </p:cNvSpPr>
              <p:nvPr/>
            </p:nvSpPr>
            <p:spPr>
              <a:xfrm>
                <a:off x="2785483" y="3496757"/>
                <a:ext cx="7144135" cy="369332"/>
              </a:xfrm>
              <a:prstGeom prst="rect">
                <a:avLst/>
              </a:prstGeom>
              <a:blipFill>
                <a:blip r:embed="rId5"/>
                <a:stretch>
                  <a:fillRect l="-768" t="-10000"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E0CEE9E8-1396-2C8A-FCE4-96C7FCFC4686}"/>
                  </a:ext>
                </a:extLst>
              </p:cNvPr>
              <p:cNvSpPr txBox="1"/>
              <p:nvPr/>
            </p:nvSpPr>
            <p:spPr>
              <a:xfrm>
                <a:off x="1724111" y="5175512"/>
                <a:ext cx="4371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88" name="文本框 87">
                <a:extLst>
                  <a:ext uri="{FF2B5EF4-FFF2-40B4-BE49-F238E27FC236}">
                    <a16:creationId xmlns:a16="http://schemas.microsoft.com/office/drawing/2014/main" id="{E0CEE9E8-1396-2C8A-FCE4-96C7FCFC4686}"/>
                  </a:ext>
                </a:extLst>
              </p:cNvPr>
              <p:cNvSpPr txBox="1">
                <a:spLocks noRot="1" noChangeAspect="1" noMove="1" noResize="1" noEditPoints="1" noAdjustHandles="1" noChangeArrowheads="1" noChangeShapeType="1" noTextEdit="1"/>
              </p:cNvSpPr>
              <p:nvPr/>
            </p:nvSpPr>
            <p:spPr>
              <a:xfrm>
                <a:off x="1724111" y="5175512"/>
                <a:ext cx="437171"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ECC0EABC-5489-D780-077C-CDCE955FE6F4}"/>
                  </a:ext>
                </a:extLst>
              </p:cNvPr>
              <p:cNvSpPr txBox="1"/>
              <p:nvPr/>
            </p:nvSpPr>
            <p:spPr>
              <a:xfrm>
                <a:off x="2166911" y="5206551"/>
                <a:ext cx="442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89" name="文本框 88">
                <a:extLst>
                  <a:ext uri="{FF2B5EF4-FFF2-40B4-BE49-F238E27FC236}">
                    <a16:creationId xmlns:a16="http://schemas.microsoft.com/office/drawing/2014/main" id="{ECC0EABC-5489-D780-077C-CDCE955FE6F4}"/>
                  </a:ext>
                </a:extLst>
              </p:cNvPr>
              <p:cNvSpPr txBox="1">
                <a:spLocks noRot="1" noChangeAspect="1" noMove="1" noResize="1" noEditPoints="1" noAdjustHandles="1" noChangeArrowheads="1" noChangeShapeType="1" noTextEdit="1"/>
              </p:cNvSpPr>
              <p:nvPr/>
            </p:nvSpPr>
            <p:spPr>
              <a:xfrm>
                <a:off x="2166911" y="5206551"/>
                <a:ext cx="442492" cy="369332"/>
              </a:xfrm>
              <a:prstGeom prst="rect">
                <a:avLst/>
              </a:prstGeom>
              <a:blipFill>
                <a:blip r:embed="rId7"/>
                <a:stretch>
                  <a:fillRect/>
                </a:stretch>
              </a:blipFill>
            </p:spPr>
            <p:txBody>
              <a:bodyPr/>
              <a:lstStyle/>
              <a:p>
                <a:r>
                  <a:rPr lang="zh-CN" altLang="en-US">
                    <a:noFill/>
                  </a:rPr>
                  <a:t> </a:t>
                </a:r>
              </a:p>
            </p:txBody>
          </p:sp>
        </mc:Fallback>
      </mc:AlternateContent>
      <p:cxnSp>
        <p:nvCxnSpPr>
          <p:cNvPr id="91" name="连接符: 曲线 90">
            <a:extLst>
              <a:ext uri="{FF2B5EF4-FFF2-40B4-BE49-F238E27FC236}">
                <a16:creationId xmlns:a16="http://schemas.microsoft.com/office/drawing/2014/main" id="{4D205C50-34A1-ED24-9362-D227063E1490}"/>
              </a:ext>
            </a:extLst>
          </p:cNvPr>
          <p:cNvCxnSpPr>
            <a:cxnSpLocks/>
            <a:stCxn id="88" idx="1"/>
          </p:cNvCxnSpPr>
          <p:nvPr/>
        </p:nvCxnSpPr>
        <p:spPr>
          <a:xfrm rot="10800000">
            <a:off x="1612351" y="4689836"/>
            <a:ext cx="111760" cy="670342"/>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92" name="连接符: 曲线 91">
            <a:extLst>
              <a:ext uri="{FF2B5EF4-FFF2-40B4-BE49-F238E27FC236}">
                <a16:creationId xmlns:a16="http://schemas.microsoft.com/office/drawing/2014/main" id="{DAAEB5A8-DD74-4EF2-1B56-9946730E7705}"/>
              </a:ext>
            </a:extLst>
          </p:cNvPr>
          <p:cNvCxnSpPr>
            <a:cxnSpLocks/>
            <a:stCxn id="89" idx="1"/>
          </p:cNvCxnSpPr>
          <p:nvPr/>
        </p:nvCxnSpPr>
        <p:spPr>
          <a:xfrm rot="10800000">
            <a:off x="1942697" y="4688099"/>
            <a:ext cx="224214" cy="703119"/>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DA929BD3-DC4F-7ED9-5C30-44C7C1A12925}"/>
              </a:ext>
            </a:extLst>
          </p:cNvPr>
          <p:cNvSpPr txBox="1"/>
          <p:nvPr/>
        </p:nvSpPr>
        <p:spPr>
          <a:xfrm>
            <a:off x="2805724" y="3841203"/>
            <a:ext cx="922790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FIFO</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property requires that the arrival time of </a:t>
            </a:r>
            <a:r>
              <a:rPr lang="en-US" altLang="zh-CN" dirty="0">
                <a:solidFill>
                  <a:srgbClr val="FFC000"/>
                </a:solidFill>
                <a:latin typeface="Times New Roman" panose="02020603050405020304" pitchFamily="18" charset="0"/>
                <a:cs typeface="Times New Roman" panose="02020603050405020304" pitchFamily="18" charset="0"/>
              </a:rPr>
              <a:t>orange</a:t>
            </a:r>
            <a:r>
              <a:rPr lang="en-US" altLang="zh-CN" dirty="0">
                <a:latin typeface="Times New Roman" panose="02020603050405020304" pitchFamily="18" charset="0"/>
                <a:cs typeface="Times New Roman" panose="02020603050405020304" pitchFamily="18" charset="0"/>
              </a:rPr>
              <a:t> commuter should not be earlier than that of </a:t>
            </a:r>
            <a:r>
              <a:rPr lang="en-US" altLang="zh-CN" dirty="0">
                <a:solidFill>
                  <a:srgbClr val="FF0000"/>
                </a:solidFill>
                <a:latin typeface="Times New Roman" panose="02020603050405020304" pitchFamily="18" charset="0"/>
                <a:cs typeface="Times New Roman" panose="02020603050405020304" pitchFamily="18" charset="0"/>
              </a:rPr>
              <a:t>red</a:t>
            </a:r>
            <a:r>
              <a:rPr lang="en-US" altLang="zh-CN" dirty="0">
                <a:latin typeface="Times New Roman" panose="02020603050405020304" pitchFamily="18" charset="0"/>
                <a:cs typeface="Times New Roman" panose="02020603050405020304" pitchFamily="18" charset="0"/>
              </a:rPr>
              <a:t> commuter.</a:t>
            </a:r>
            <a:endParaRPr lang="zh-CN" altLang="en-US" dirty="0">
              <a:latin typeface="Times New Roman" panose="02020603050405020304" pitchFamily="18" charset="0"/>
              <a:cs typeface="Times New Roman" panose="02020603050405020304" pitchFamily="18" charset="0"/>
            </a:endParaRPr>
          </a:p>
        </p:txBody>
      </p:sp>
      <p:sp>
        <p:nvSpPr>
          <p:cNvPr id="97" name="文本框 96">
            <a:extLst>
              <a:ext uri="{FF2B5EF4-FFF2-40B4-BE49-F238E27FC236}">
                <a16:creationId xmlns:a16="http://schemas.microsoft.com/office/drawing/2014/main" id="{751E086D-C9BA-3118-BAAE-0253449EA023}"/>
              </a:ext>
            </a:extLst>
          </p:cNvPr>
          <p:cNvSpPr txBox="1"/>
          <p:nvPr/>
        </p:nvSpPr>
        <p:spPr>
          <a:xfrm>
            <a:off x="1549630" y="3449432"/>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a:t>
            </a:r>
            <a:endParaRPr lang="zh-CN" altLang="en-US" sz="1000"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424FE07B-A207-CA06-69AE-79C727999C94}"/>
              </a:ext>
            </a:extLst>
          </p:cNvPr>
          <p:cNvSpPr txBox="1"/>
          <p:nvPr/>
        </p:nvSpPr>
        <p:spPr>
          <a:xfrm>
            <a:off x="790125" y="3495709"/>
            <a:ext cx="26962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B</a:t>
            </a:r>
            <a:endParaRPr lang="zh-CN" altLang="en-US" sz="1000" dirty="0">
              <a:latin typeface="Times New Roman" panose="02020603050405020304" pitchFamily="18" charset="0"/>
              <a:cs typeface="Times New Roman" panose="02020603050405020304" pitchFamily="18" charset="0"/>
            </a:endParaRPr>
          </a:p>
        </p:txBody>
      </p:sp>
      <p:sp>
        <p:nvSpPr>
          <p:cNvPr id="99" name="文本框 98">
            <a:extLst>
              <a:ext uri="{FF2B5EF4-FFF2-40B4-BE49-F238E27FC236}">
                <a16:creationId xmlns:a16="http://schemas.microsoft.com/office/drawing/2014/main" id="{9363FE43-8DEF-0554-2A27-CE152B4B231C}"/>
              </a:ext>
            </a:extLst>
          </p:cNvPr>
          <p:cNvSpPr txBox="1"/>
          <p:nvPr/>
        </p:nvSpPr>
        <p:spPr>
          <a:xfrm>
            <a:off x="1429265" y="4434368"/>
            <a:ext cx="269626"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C</a:t>
            </a:r>
            <a:endParaRPr lang="zh-CN" altLang="en-US" sz="1000"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C677540F-32D3-F27F-C7BD-3CDFD28D9C30}"/>
              </a:ext>
            </a:extLst>
          </p:cNvPr>
          <p:cNvSpPr txBox="1"/>
          <p:nvPr/>
        </p:nvSpPr>
        <p:spPr>
          <a:xfrm>
            <a:off x="1873265" y="3769443"/>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D</a:t>
            </a:r>
            <a:endParaRPr lang="zh-CN" altLang="en-US" sz="1000" dirty="0">
              <a:latin typeface="Times New Roman" panose="02020603050405020304" pitchFamily="18" charset="0"/>
              <a:cs typeface="Times New Roman" panose="02020603050405020304" pitchFamily="18" charset="0"/>
            </a:endParaRPr>
          </a:p>
        </p:txBody>
      </p:sp>
      <p:sp>
        <p:nvSpPr>
          <p:cNvPr id="101" name="文本框 100">
            <a:extLst>
              <a:ext uri="{FF2B5EF4-FFF2-40B4-BE49-F238E27FC236}">
                <a16:creationId xmlns:a16="http://schemas.microsoft.com/office/drawing/2014/main" id="{1D549B57-35B5-1893-2225-7149385CCDAA}"/>
              </a:ext>
            </a:extLst>
          </p:cNvPr>
          <p:cNvSpPr txBox="1"/>
          <p:nvPr/>
        </p:nvSpPr>
        <p:spPr>
          <a:xfrm>
            <a:off x="790125" y="3821398"/>
            <a:ext cx="26321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E</a:t>
            </a:r>
            <a:endParaRPr lang="zh-CN" altLang="en-US" sz="100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A73D159B-CBED-FDD6-E035-70BA7C3E17AC}"/>
              </a:ext>
            </a:extLst>
          </p:cNvPr>
          <p:cNvSpPr txBox="1"/>
          <p:nvPr/>
        </p:nvSpPr>
        <p:spPr>
          <a:xfrm>
            <a:off x="1881901" y="4423990"/>
            <a:ext cx="255198"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F</a:t>
            </a:r>
            <a:endParaRPr lang="zh-CN" altLang="en-US" sz="1000" dirty="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68E16C69-C21A-A2D8-A3DB-89B25EB9A830}"/>
              </a:ext>
            </a:extLst>
          </p:cNvPr>
          <p:cNvSpPr txBox="1"/>
          <p:nvPr/>
        </p:nvSpPr>
        <p:spPr>
          <a:xfrm>
            <a:off x="3722524" y="4749105"/>
            <a:ext cx="538653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Arrival time of </a:t>
            </a:r>
            <a:r>
              <a:rPr lang="en-US" altLang="zh-CN" dirty="0">
                <a:solidFill>
                  <a:srgbClr val="FF0000"/>
                </a:solidFill>
                <a:latin typeface="Times New Roman" panose="02020603050405020304" pitchFamily="18" charset="0"/>
                <a:cs typeface="Times New Roman" panose="02020603050405020304" pitchFamily="18" charset="0"/>
              </a:rPr>
              <a:t>red</a:t>
            </a:r>
            <a:r>
              <a:rPr lang="en-US" altLang="zh-CN" dirty="0">
                <a:latin typeface="Times New Roman" panose="02020603050405020304" pitchFamily="18" charset="0"/>
                <a:cs typeface="Times New Roman" panose="02020603050405020304" pitchFamily="18" charset="0"/>
              </a:rPr>
              <a:t> commuter = AB+AC = AB+AH+HC</a:t>
            </a:r>
            <a:endParaRPr lang="zh-CN" altLang="en-US"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1951113E-B007-0060-BD1E-256E570A7801}"/>
              </a:ext>
            </a:extLst>
          </p:cNvPr>
          <p:cNvSpPr txBox="1"/>
          <p:nvPr/>
        </p:nvSpPr>
        <p:spPr>
          <a:xfrm>
            <a:off x="1408690" y="3891901"/>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H</a:t>
            </a:r>
            <a:endParaRPr lang="zh-CN" altLang="en-US" sz="1000" dirty="0">
              <a:latin typeface="Times New Roman" panose="02020603050405020304" pitchFamily="18" charset="0"/>
              <a:cs typeface="Times New Roman" panose="02020603050405020304" pitchFamily="18" charset="0"/>
            </a:endParaRPr>
          </a:p>
        </p:txBody>
      </p:sp>
      <p:sp>
        <p:nvSpPr>
          <p:cNvPr id="108" name="椭圆 107">
            <a:extLst>
              <a:ext uri="{FF2B5EF4-FFF2-40B4-BE49-F238E27FC236}">
                <a16:creationId xmlns:a16="http://schemas.microsoft.com/office/drawing/2014/main" id="{7D2F67AE-0A04-D902-0C8C-11E002BCD27D}"/>
              </a:ext>
            </a:extLst>
          </p:cNvPr>
          <p:cNvSpPr/>
          <p:nvPr/>
        </p:nvSpPr>
        <p:spPr>
          <a:xfrm>
            <a:off x="1598789" y="45887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a:extLst>
              <a:ext uri="{FF2B5EF4-FFF2-40B4-BE49-F238E27FC236}">
                <a16:creationId xmlns:a16="http://schemas.microsoft.com/office/drawing/2014/main" id="{DEAD634B-4B98-1EFD-C5D7-D28463D33682}"/>
              </a:ext>
            </a:extLst>
          </p:cNvPr>
          <p:cNvSpPr/>
          <p:nvPr/>
        </p:nvSpPr>
        <p:spPr>
          <a:xfrm>
            <a:off x="1919088" y="459249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DF08425C-32E5-00CD-F175-BFD67A29D5E8}"/>
              </a:ext>
            </a:extLst>
          </p:cNvPr>
          <p:cNvSpPr/>
          <p:nvPr/>
        </p:nvSpPr>
        <p:spPr>
          <a:xfrm>
            <a:off x="1593534" y="391521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8674C3CE-9277-374A-8AAD-EB7AB4112756}"/>
              </a:ext>
            </a:extLst>
          </p:cNvPr>
          <p:cNvSpPr/>
          <p:nvPr/>
        </p:nvSpPr>
        <p:spPr>
          <a:xfrm>
            <a:off x="988371" y="358862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9DAFF55C-708F-4B04-1D3B-97A8B2801BE8}"/>
              </a:ext>
            </a:extLst>
          </p:cNvPr>
          <p:cNvSpPr/>
          <p:nvPr/>
        </p:nvSpPr>
        <p:spPr>
          <a:xfrm>
            <a:off x="990117" y="39201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8F23E2DA-2FCA-C41E-357A-A84E4007ECAE}"/>
              </a:ext>
            </a:extLst>
          </p:cNvPr>
          <p:cNvSpPr/>
          <p:nvPr/>
        </p:nvSpPr>
        <p:spPr>
          <a:xfrm>
            <a:off x="1914773" y="391521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0EDD5839-4D03-7033-78F3-E86D80F64DC6}"/>
              </a:ext>
            </a:extLst>
          </p:cNvPr>
          <p:cNvSpPr/>
          <p:nvPr/>
        </p:nvSpPr>
        <p:spPr>
          <a:xfrm>
            <a:off x="1601892" y="359413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a:extLst>
              <a:ext uri="{FF2B5EF4-FFF2-40B4-BE49-F238E27FC236}">
                <a16:creationId xmlns:a16="http://schemas.microsoft.com/office/drawing/2014/main" id="{5E61F19E-C04B-1DC0-A505-DF67EABF0EC1}"/>
              </a:ext>
            </a:extLst>
          </p:cNvPr>
          <p:cNvSpPr txBox="1"/>
          <p:nvPr/>
        </p:nvSpPr>
        <p:spPr>
          <a:xfrm>
            <a:off x="3722524" y="5149047"/>
            <a:ext cx="577113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Arrival time of </a:t>
            </a:r>
            <a:r>
              <a:rPr lang="en-US" altLang="zh-CN" dirty="0">
                <a:solidFill>
                  <a:srgbClr val="FFC000"/>
                </a:solidFill>
                <a:latin typeface="Times New Roman" panose="02020603050405020304" pitchFamily="18" charset="0"/>
                <a:cs typeface="Times New Roman" panose="02020603050405020304" pitchFamily="18" charset="0"/>
              </a:rPr>
              <a:t>orange</a:t>
            </a:r>
            <a:r>
              <a:rPr lang="en-US" altLang="zh-CN" dirty="0">
                <a:latin typeface="Times New Roman" panose="02020603050405020304" pitchFamily="18" charset="0"/>
                <a:cs typeface="Times New Roman" panose="02020603050405020304" pitchFamily="18" charset="0"/>
              </a:rPr>
              <a:t> commuter = DE+DF = DH+HE+DF</a:t>
            </a:r>
            <a:endParaRPr lang="zh-CN" altLang="en-US"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85120B6F-6364-A1DA-2CD6-C3DFC17D39FD}"/>
              </a:ext>
            </a:extLst>
          </p:cNvPr>
          <p:cNvSpPr txBox="1"/>
          <p:nvPr/>
        </p:nvSpPr>
        <p:spPr>
          <a:xfrm>
            <a:off x="3722524" y="5542695"/>
            <a:ext cx="179093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DF=HC, AB=HE</a:t>
            </a:r>
            <a:endParaRPr lang="zh-CN" altLang="en-US"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EC0F1AD2-926D-6FC4-62D6-D2D0F780997A}"/>
              </a:ext>
            </a:extLst>
          </p:cNvPr>
          <p:cNvSpPr txBox="1"/>
          <p:nvPr/>
        </p:nvSpPr>
        <p:spPr>
          <a:xfrm>
            <a:off x="5513463" y="5547713"/>
            <a:ext cx="453970" cy="369332"/>
          </a:xfrm>
          <a:prstGeom prst="rect">
            <a:avLst/>
          </a:prstGeom>
          <a:noFill/>
        </p:spPr>
        <p:txBody>
          <a:bodyPr wrap="none" rtlCol="0">
            <a:spAutoFit/>
          </a:bodyPr>
          <a:lstStyle/>
          <a:p>
            <a:r>
              <a:rPr lang="en-US" altLang="zh-CN" dirty="0"/>
              <a:t>-&gt;</a:t>
            </a:r>
            <a:endParaRPr lang="zh-CN" altLang="en-US" dirty="0"/>
          </a:p>
        </p:txBody>
      </p:sp>
      <p:sp>
        <p:nvSpPr>
          <p:cNvPr id="122" name="文本框 121">
            <a:extLst>
              <a:ext uri="{FF2B5EF4-FFF2-40B4-BE49-F238E27FC236}">
                <a16:creationId xmlns:a16="http://schemas.microsoft.com/office/drawing/2014/main" id="{7074D306-7A05-09FB-411B-CDD89AA4B3A4}"/>
              </a:ext>
            </a:extLst>
          </p:cNvPr>
          <p:cNvSpPr txBox="1"/>
          <p:nvPr/>
        </p:nvSpPr>
        <p:spPr>
          <a:xfrm>
            <a:off x="5967433" y="5551989"/>
            <a:ext cx="3288914"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We need to compare AH and DH.</a:t>
            </a:r>
            <a:endParaRPr lang="zh-CN" altLang="en-US" dirty="0">
              <a:latin typeface="Times New Roman" panose="02020603050405020304" pitchFamily="18" charset="0"/>
              <a:cs typeface="Times New Roman" panose="02020603050405020304" pitchFamily="18" charset="0"/>
            </a:endParaRPr>
          </a:p>
        </p:txBody>
      </p:sp>
      <p:sp>
        <p:nvSpPr>
          <p:cNvPr id="123" name="文本框 122">
            <a:extLst>
              <a:ext uri="{FF2B5EF4-FFF2-40B4-BE49-F238E27FC236}">
                <a16:creationId xmlns:a16="http://schemas.microsoft.com/office/drawing/2014/main" id="{50871C2F-E65E-742E-5EA0-F32B8BE0DE06}"/>
              </a:ext>
            </a:extLst>
          </p:cNvPr>
          <p:cNvSpPr txBox="1"/>
          <p:nvPr/>
        </p:nvSpPr>
        <p:spPr>
          <a:xfrm>
            <a:off x="3722524" y="5936343"/>
            <a:ext cx="7776552"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The relationship between AH and DH depends on the slope of green line segment.</a:t>
            </a:r>
            <a:endParaRPr lang="zh-CN" altLang="en-US"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1915DF29-F3EA-9A43-DA8C-EEC70AE1FA07}"/>
              </a:ext>
            </a:extLst>
          </p:cNvPr>
          <p:cNvSpPr txBox="1"/>
          <p:nvPr/>
        </p:nvSpPr>
        <p:spPr>
          <a:xfrm>
            <a:off x="1059751" y="6410638"/>
            <a:ext cx="1039008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In this example, the slope is -1, indicating AH=DH. Therefore, the arrival time of two commuters are the same.</a:t>
            </a:r>
            <a:endParaRPr lang="zh-CN" altLang="en-US" dirty="0">
              <a:latin typeface="Times New Roman" panose="02020603050405020304" pitchFamily="18" charset="0"/>
              <a:cs typeface="Times New Roman" panose="02020603050405020304" pitchFamily="18" charset="0"/>
            </a:endParaRPr>
          </a:p>
        </p:txBody>
      </p:sp>
      <p:sp>
        <p:nvSpPr>
          <p:cNvPr id="126" name="文本框 125">
            <a:extLst>
              <a:ext uri="{FF2B5EF4-FFF2-40B4-BE49-F238E27FC236}">
                <a16:creationId xmlns:a16="http://schemas.microsoft.com/office/drawing/2014/main" id="{B6C4348F-880A-F289-DC68-9EC2B11121D8}"/>
              </a:ext>
            </a:extLst>
          </p:cNvPr>
          <p:cNvSpPr txBox="1"/>
          <p:nvPr/>
        </p:nvSpPr>
        <p:spPr>
          <a:xfrm>
            <a:off x="181798" y="2351313"/>
            <a:ext cx="11728551"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It should be noted that if the slopes of linear pieces are greater than or equal to zero, FIFO property can be verified easily. </a:t>
            </a:r>
          </a:p>
          <a:p>
            <a:r>
              <a:rPr lang="en-US" altLang="zh-CN" dirty="0">
                <a:latin typeface="Times New Roman" panose="02020603050405020304" pitchFamily="18" charset="0"/>
                <a:cs typeface="Times New Roman" panose="02020603050405020304" pitchFamily="18" charset="0"/>
              </a:rPr>
              <a:t>Let us discuss about cases in which the slope is less than zero.</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0104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7655D473-457E-3B50-06C0-29B9084A8B0C}"/>
              </a:ext>
            </a:extLst>
          </p:cNvPr>
          <p:cNvSpPr/>
          <p:nvPr/>
        </p:nvSpPr>
        <p:spPr>
          <a:xfrm>
            <a:off x="28700" y="270441"/>
            <a:ext cx="2493653" cy="465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93C5EFA-D2B1-CA7D-3CD2-93B3960AFC0D}"/>
              </a:ext>
            </a:extLst>
          </p:cNvPr>
          <p:cNvSpPr txBox="1"/>
          <p:nvPr/>
        </p:nvSpPr>
        <p:spPr>
          <a:xfrm>
            <a:off x="181798" y="301143"/>
            <a:ext cx="1661673"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FIFO property</a:t>
            </a:r>
            <a:endParaRPr lang="zh-CN" altLang="en-US"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17C1534-88BF-4E96-C411-9F0DAEF83547}"/>
                  </a:ext>
                </a:extLst>
              </p:cNvPr>
              <p:cNvSpPr txBox="1"/>
              <p:nvPr/>
            </p:nvSpPr>
            <p:spPr>
              <a:xfrm>
                <a:off x="7419677" y="844950"/>
                <a:ext cx="830933" cy="3916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3" name="文本框 2">
                <a:extLst>
                  <a:ext uri="{FF2B5EF4-FFF2-40B4-BE49-F238E27FC236}">
                    <a16:creationId xmlns:a16="http://schemas.microsoft.com/office/drawing/2014/main" id="{517C1534-88BF-4E96-C411-9F0DAEF83547}"/>
                  </a:ext>
                </a:extLst>
              </p:cNvPr>
              <p:cNvSpPr txBox="1">
                <a:spLocks noRot="1" noChangeAspect="1" noMove="1" noResize="1" noEditPoints="1" noAdjustHandles="1" noChangeArrowheads="1" noChangeShapeType="1" noTextEdit="1"/>
              </p:cNvSpPr>
              <p:nvPr/>
            </p:nvSpPr>
            <p:spPr>
              <a:xfrm>
                <a:off x="7419677" y="844950"/>
                <a:ext cx="830933" cy="391646"/>
              </a:xfrm>
              <a:prstGeom prst="rect">
                <a:avLst/>
              </a:prstGeom>
              <a:blipFill>
                <a:blip r:embed="rId2"/>
                <a:stretch>
                  <a:fillRect b="-7813"/>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B70C9222-AB5C-1E8D-AE51-FC4F2B6661CF}"/>
              </a:ext>
            </a:extLst>
          </p:cNvPr>
          <p:cNvSpPr txBox="1"/>
          <p:nvPr/>
        </p:nvSpPr>
        <p:spPr>
          <a:xfrm>
            <a:off x="181798" y="867264"/>
            <a:ext cx="7237879"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Arc time-dependent travel time is represented by a piecewise linear function:</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115F0F48-87B1-721E-4950-9EBD2683E421}"/>
              </a:ext>
            </a:extLst>
          </p:cNvPr>
          <p:cNvSpPr txBox="1"/>
          <p:nvPr/>
        </p:nvSpPr>
        <p:spPr>
          <a:xfrm>
            <a:off x="181798" y="1310048"/>
            <a:ext cx="1056353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This function should satisfy FIFO property. It is equivalent to having the slopes of the linear pieces be at least -1.</a:t>
            </a:r>
            <a:endParaRPr lang="zh-CN" altLang="en-US" dirty="0">
              <a:latin typeface="Times New Roman" panose="02020603050405020304" pitchFamily="18" charset="0"/>
              <a:cs typeface="Times New Roman" panose="02020603050405020304" pitchFamily="18" charset="0"/>
            </a:endParaRPr>
          </a:p>
        </p:txBody>
      </p:sp>
      <p:cxnSp>
        <p:nvCxnSpPr>
          <p:cNvPr id="6" name="直接箭头连接符 5">
            <a:extLst>
              <a:ext uri="{FF2B5EF4-FFF2-40B4-BE49-F238E27FC236}">
                <a16:creationId xmlns:a16="http://schemas.microsoft.com/office/drawing/2014/main" id="{0CE08000-1E24-D52E-3277-1097BF37A8E2}"/>
              </a:ext>
            </a:extLst>
          </p:cNvPr>
          <p:cNvCxnSpPr>
            <a:cxnSpLocks/>
          </p:cNvCxnSpPr>
          <p:nvPr/>
        </p:nvCxnSpPr>
        <p:spPr>
          <a:xfrm flipV="1">
            <a:off x="7562336" y="1679380"/>
            <a:ext cx="0" cy="395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3380F3B-037C-E515-479C-9D840B91C811}"/>
              </a:ext>
            </a:extLst>
          </p:cNvPr>
          <p:cNvSpPr txBox="1"/>
          <p:nvPr/>
        </p:nvSpPr>
        <p:spPr>
          <a:xfrm>
            <a:off x="6357551" y="2048712"/>
            <a:ext cx="285206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Why? Let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reason.</a:t>
            </a:r>
            <a:endParaRPr lang="zh-CN" altLang="en-US"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915F47E2-E2B3-CBBC-D197-09985E925B2B}"/>
              </a:ext>
            </a:extLst>
          </p:cNvPr>
          <p:cNvSpPr txBox="1"/>
          <p:nvPr/>
        </p:nvSpPr>
        <p:spPr>
          <a:xfrm>
            <a:off x="268701" y="2707870"/>
            <a:ext cx="6173485"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easily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generalized into cases with multiple linear pieces.</a:t>
            </a:r>
            <a:endParaRPr lang="zh-CN" altLang="en-US" dirty="0">
              <a:latin typeface="Times New Roman" panose="02020603050405020304" pitchFamily="18" charset="0"/>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EDA40F5E-53DA-9E20-4C3C-03CA4CE39040}"/>
              </a:ext>
            </a:extLst>
          </p:cNvPr>
          <p:cNvCxnSpPr>
            <a:cxnSpLocks/>
          </p:cNvCxnSpPr>
          <p:nvPr/>
        </p:nvCxnSpPr>
        <p:spPr>
          <a:xfrm flipV="1">
            <a:off x="663332" y="3474654"/>
            <a:ext cx="0" cy="1556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FFAF1FA4-B409-B034-ABD6-46DDD95BAAEE}"/>
              </a:ext>
            </a:extLst>
          </p:cNvPr>
          <p:cNvCxnSpPr>
            <a:cxnSpLocks/>
          </p:cNvCxnSpPr>
          <p:nvPr/>
        </p:nvCxnSpPr>
        <p:spPr>
          <a:xfrm>
            <a:off x="573438" y="4957465"/>
            <a:ext cx="522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4300064-81E6-BB7F-A48A-B0CD73302BC4}"/>
              </a:ext>
            </a:extLst>
          </p:cNvPr>
          <p:cNvCxnSpPr>
            <a:cxnSpLocks/>
          </p:cNvCxnSpPr>
          <p:nvPr/>
        </p:nvCxnSpPr>
        <p:spPr>
          <a:xfrm flipV="1">
            <a:off x="870530" y="3891623"/>
            <a:ext cx="388620" cy="650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C6735F-37B8-A6AB-1289-DCB0E77EE889}"/>
              </a:ext>
            </a:extLst>
          </p:cNvPr>
          <p:cNvCxnSpPr>
            <a:cxnSpLocks/>
          </p:cNvCxnSpPr>
          <p:nvPr/>
        </p:nvCxnSpPr>
        <p:spPr>
          <a:xfrm flipV="1">
            <a:off x="1259150" y="3805263"/>
            <a:ext cx="520700" cy="8567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CCAB07FF-1508-ED65-2278-91DDF2AB764B}"/>
              </a:ext>
            </a:extLst>
          </p:cNvPr>
          <p:cNvCxnSpPr>
            <a:cxnSpLocks/>
          </p:cNvCxnSpPr>
          <p:nvPr/>
        </p:nvCxnSpPr>
        <p:spPr>
          <a:xfrm>
            <a:off x="1779850" y="3804580"/>
            <a:ext cx="1066800" cy="314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3CB4381-0AB8-939C-A965-5E3BF41227A6}"/>
              </a:ext>
            </a:extLst>
          </p:cNvPr>
          <p:cNvCxnSpPr>
            <a:cxnSpLocks/>
          </p:cNvCxnSpPr>
          <p:nvPr/>
        </p:nvCxnSpPr>
        <p:spPr>
          <a:xfrm flipV="1">
            <a:off x="2841570" y="3901441"/>
            <a:ext cx="1061720" cy="2177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51EDF00-96C3-C277-6C2C-5BFC644A4EE3}"/>
              </a:ext>
            </a:extLst>
          </p:cNvPr>
          <p:cNvCxnSpPr>
            <a:cxnSpLocks/>
          </p:cNvCxnSpPr>
          <p:nvPr/>
        </p:nvCxnSpPr>
        <p:spPr>
          <a:xfrm>
            <a:off x="3903290" y="3901441"/>
            <a:ext cx="11760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2AAFBB4-1EAF-450A-BA98-A3230E25AADB}"/>
                  </a:ext>
                </a:extLst>
              </p:cNvPr>
              <p:cNvSpPr txBox="1"/>
              <p:nvPr/>
            </p:nvSpPr>
            <p:spPr>
              <a:xfrm>
                <a:off x="5529495" y="5003736"/>
                <a:ext cx="2689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m:t>
                      </m:r>
                    </m:oMath>
                  </m:oMathPara>
                </a14:m>
                <a:endParaRPr lang="zh-CN" altLang="en-US" dirty="0"/>
              </a:p>
            </p:txBody>
          </p:sp>
        </mc:Choice>
        <mc:Fallback xmlns="">
          <p:sp>
            <p:nvSpPr>
              <p:cNvPr id="28" name="文本框 27">
                <a:extLst>
                  <a:ext uri="{FF2B5EF4-FFF2-40B4-BE49-F238E27FC236}">
                    <a16:creationId xmlns:a16="http://schemas.microsoft.com/office/drawing/2014/main" id="{72AAFBB4-1EAF-450A-BA98-A3230E25AADB}"/>
                  </a:ext>
                </a:extLst>
              </p:cNvPr>
              <p:cNvSpPr txBox="1">
                <a:spLocks noRot="1" noChangeAspect="1" noMove="1" noResize="1" noEditPoints="1" noAdjustHandles="1" noChangeArrowheads="1" noChangeShapeType="1" noTextEdit="1"/>
              </p:cNvSpPr>
              <p:nvPr/>
            </p:nvSpPr>
            <p:spPr>
              <a:xfrm>
                <a:off x="5529495" y="5003736"/>
                <a:ext cx="268913" cy="3693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E25448F6-5CD5-212B-C027-03ED10C39E05}"/>
                  </a:ext>
                </a:extLst>
              </p:cNvPr>
              <p:cNvSpPr txBox="1"/>
              <p:nvPr/>
            </p:nvSpPr>
            <p:spPr>
              <a:xfrm>
                <a:off x="249761" y="3182273"/>
                <a:ext cx="827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p>
            </p:txBody>
          </p:sp>
        </mc:Choice>
        <mc:Fallback xmlns="">
          <p:sp>
            <p:nvSpPr>
              <p:cNvPr id="29" name="文本框 28">
                <a:extLst>
                  <a:ext uri="{FF2B5EF4-FFF2-40B4-BE49-F238E27FC236}">
                    <a16:creationId xmlns:a16="http://schemas.microsoft.com/office/drawing/2014/main" id="{E25448F6-5CD5-212B-C027-03ED10C39E05}"/>
                  </a:ext>
                </a:extLst>
              </p:cNvPr>
              <p:cNvSpPr txBox="1">
                <a:spLocks noRot="1" noChangeAspect="1" noMove="1" noResize="1" noEditPoints="1" noAdjustHandles="1" noChangeArrowheads="1" noChangeShapeType="1" noTextEdit="1"/>
              </p:cNvSpPr>
              <p:nvPr/>
            </p:nvSpPr>
            <p:spPr>
              <a:xfrm>
                <a:off x="249761" y="3182273"/>
                <a:ext cx="827142" cy="369332"/>
              </a:xfrm>
              <a:prstGeom prst="rect">
                <a:avLst/>
              </a:prstGeom>
              <a:blipFill>
                <a:blip r:embed="rId4"/>
                <a:stretch>
                  <a:fillRect b="-13115"/>
                </a:stretch>
              </a:blipFill>
            </p:spPr>
            <p:txBody>
              <a:bodyPr/>
              <a:lstStyle/>
              <a:p>
                <a:r>
                  <a:rPr lang="zh-CN" altLang="en-US">
                    <a:noFill/>
                  </a:rPr>
                  <a:t> </a:t>
                </a:r>
              </a:p>
            </p:txBody>
          </p:sp>
        </mc:Fallback>
      </mc:AlternateContent>
      <p:sp>
        <p:nvSpPr>
          <p:cNvPr id="30" name="椭圆 29">
            <a:extLst>
              <a:ext uri="{FF2B5EF4-FFF2-40B4-BE49-F238E27FC236}">
                <a16:creationId xmlns:a16="http://schemas.microsoft.com/office/drawing/2014/main" id="{F6F188B3-4A66-9847-D7E3-23A63982EEE8}"/>
              </a:ext>
            </a:extLst>
          </p:cNvPr>
          <p:cNvSpPr/>
          <p:nvPr/>
        </p:nvSpPr>
        <p:spPr>
          <a:xfrm>
            <a:off x="2290390" y="393902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517A1505-8696-6BCF-4B0A-B0C528C0C3F7}"/>
              </a:ext>
            </a:extLst>
          </p:cNvPr>
          <p:cNvCxnSpPr>
            <a:cxnSpLocks/>
          </p:cNvCxnSpPr>
          <p:nvPr/>
        </p:nvCxnSpPr>
        <p:spPr>
          <a:xfrm flipV="1">
            <a:off x="2315154" y="3984748"/>
            <a:ext cx="0" cy="972717"/>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3457A1E-89F9-2A6B-A19D-F8055AB5F2A0}"/>
              </a:ext>
            </a:extLst>
          </p:cNvPr>
          <p:cNvCxnSpPr>
            <a:cxnSpLocks/>
          </p:cNvCxnSpPr>
          <p:nvPr/>
        </p:nvCxnSpPr>
        <p:spPr>
          <a:xfrm flipV="1">
            <a:off x="3073344" y="4062048"/>
            <a:ext cx="0" cy="895417"/>
          </a:xfrm>
          <a:prstGeom prst="line">
            <a:avLst/>
          </a:prstGeom>
          <a:ln w="12700">
            <a:solidFill>
              <a:srgbClr val="FFC000"/>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15AFCAA-D1AE-CB82-2042-0716626BEDE5}"/>
              </a:ext>
            </a:extLst>
          </p:cNvPr>
          <p:cNvCxnSpPr>
            <a:cxnSpLocks/>
          </p:cNvCxnSpPr>
          <p:nvPr/>
        </p:nvCxnSpPr>
        <p:spPr>
          <a:xfrm flipH="1">
            <a:off x="663332" y="3964106"/>
            <a:ext cx="1627058" cy="0"/>
          </a:xfrm>
          <a:prstGeom prst="line">
            <a:avLst/>
          </a:prstGeom>
          <a:ln w="12700">
            <a:solidFill>
              <a:srgbClr val="FF0000"/>
            </a:solidFill>
            <a:prstDash val="lgDash"/>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4F249F02-9DE4-1BA9-A9AE-90569981A279}"/>
              </a:ext>
            </a:extLst>
          </p:cNvPr>
          <p:cNvCxnSpPr>
            <a:cxnSpLocks/>
          </p:cNvCxnSpPr>
          <p:nvPr/>
        </p:nvCxnSpPr>
        <p:spPr>
          <a:xfrm flipH="1">
            <a:off x="663332" y="4085637"/>
            <a:ext cx="2387362" cy="0"/>
          </a:xfrm>
          <a:prstGeom prst="line">
            <a:avLst/>
          </a:prstGeom>
          <a:ln w="12700">
            <a:solidFill>
              <a:srgbClr val="FFC000"/>
            </a:solidFill>
            <a:prstDash val="lgDash"/>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6E37632-3F38-C315-5517-D7C13F075330}"/>
              </a:ext>
            </a:extLst>
          </p:cNvPr>
          <p:cNvSpPr txBox="1"/>
          <p:nvPr/>
        </p:nvSpPr>
        <p:spPr>
          <a:xfrm>
            <a:off x="2197289" y="3723991"/>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A</a:t>
            </a:r>
            <a:endParaRPr lang="zh-CN" altLang="en-US" sz="10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25A61564-5D47-08FE-3DF6-E19FB039AD4B}"/>
              </a:ext>
            </a:extLst>
          </p:cNvPr>
          <p:cNvSpPr txBox="1"/>
          <p:nvPr/>
        </p:nvSpPr>
        <p:spPr>
          <a:xfrm>
            <a:off x="2939751" y="3833702"/>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B</a:t>
            </a:r>
            <a:endParaRPr lang="zh-CN" altLang="en-US" sz="1000" dirty="0">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326E8C84-D03A-7397-5EEE-3E49F43CD3A6}"/>
              </a:ext>
            </a:extLst>
          </p:cNvPr>
          <p:cNvSpPr/>
          <p:nvPr/>
        </p:nvSpPr>
        <p:spPr>
          <a:xfrm>
            <a:off x="3050694" y="405062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4A6250FB-4648-1A31-76FA-CD69FFDF8969}"/>
              </a:ext>
            </a:extLst>
          </p:cNvPr>
          <p:cNvSpPr txBox="1"/>
          <p:nvPr/>
        </p:nvSpPr>
        <p:spPr>
          <a:xfrm>
            <a:off x="441688" y="3811789"/>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C</a:t>
            </a:r>
            <a:endParaRPr lang="zh-CN" altLang="en-US" sz="1000" dirty="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3E05E651-5F40-8963-8711-1AD75B6AE00D}"/>
              </a:ext>
            </a:extLst>
          </p:cNvPr>
          <p:cNvSpPr txBox="1"/>
          <p:nvPr/>
        </p:nvSpPr>
        <p:spPr>
          <a:xfrm>
            <a:off x="441688" y="3964106"/>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D</a:t>
            </a:r>
            <a:endParaRPr lang="zh-CN" altLang="en-US" sz="1000"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A6F50471-EA16-671F-D601-A92C55C9EB7A}"/>
              </a:ext>
            </a:extLst>
          </p:cNvPr>
          <p:cNvSpPr txBox="1"/>
          <p:nvPr/>
        </p:nvSpPr>
        <p:spPr>
          <a:xfrm>
            <a:off x="2111792" y="4757515"/>
            <a:ext cx="263214"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E</a:t>
            </a:r>
            <a:endParaRPr lang="zh-CN" altLang="en-US" sz="1000"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FB9D5A52-5329-4572-2BBD-3366059B92FB}"/>
              </a:ext>
            </a:extLst>
          </p:cNvPr>
          <p:cNvSpPr txBox="1"/>
          <p:nvPr/>
        </p:nvSpPr>
        <p:spPr>
          <a:xfrm>
            <a:off x="2871024" y="4757514"/>
            <a:ext cx="255198"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F</a:t>
            </a:r>
            <a:endParaRPr lang="zh-CN" alt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ABB8E33B-51A1-E984-24B1-9BF604061BA6}"/>
                  </a:ext>
                </a:extLst>
              </p:cNvPr>
              <p:cNvSpPr txBox="1"/>
              <p:nvPr/>
            </p:nvSpPr>
            <p:spPr>
              <a:xfrm>
                <a:off x="2426914" y="5462584"/>
                <a:ext cx="43717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49" name="文本框 48">
                <a:extLst>
                  <a:ext uri="{FF2B5EF4-FFF2-40B4-BE49-F238E27FC236}">
                    <a16:creationId xmlns:a16="http://schemas.microsoft.com/office/drawing/2014/main" id="{ABB8E33B-51A1-E984-24B1-9BF604061BA6}"/>
                  </a:ext>
                </a:extLst>
              </p:cNvPr>
              <p:cNvSpPr txBox="1">
                <a:spLocks noRot="1" noChangeAspect="1" noMove="1" noResize="1" noEditPoints="1" noAdjustHandles="1" noChangeArrowheads="1" noChangeShapeType="1" noTextEdit="1"/>
              </p:cNvSpPr>
              <p:nvPr/>
            </p:nvSpPr>
            <p:spPr>
              <a:xfrm>
                <a:off x="2426914" y="5462584"/>
                <a:ext cx="437171"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40AF0053-06FF-C9DD-5744-57BDBDA94703}"/>
                  </a:ext>
                </a:extLst>
              </p:cNvPr>
              <p:cNvSpPr txBox="1"/>
              <p:nvPr/>
            </p:nvSpPr>
            <p:spPr>
              <a:xfrm>
                <a:off x="3289876" y="5486618"/>
                <a:ext cx="442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0" name="文本框 49">
                <a:extLst>
                  <a:ext uri="{FF2B5EF4-FFF2-40B4-BE49-F238E27FC236}">
                    <a16:creationId xmlns:a16="http://schemas.microsoft.com/office/drawing/2014/main" id="{40AF0053-06FF-C9DD-5744-57BDBDA94703}"/>
                  </a:ext>
                </a:extLst>
              </p:cNvPr>
              <p:cNvSpPr txBox="1">
                <a:spLocks noRot="1" noChangeAspect="1" noMove="1" noResize="1" noEditPoints="1" noAdjustHandles="1" noChangeArrowheads="1" noChangeShapeType="1" noTextEdit="1"/>
              </p:cNvSpPr>
              <p:nvPr/>
            </p:nvSpPr>
            <p:spPr>
              <a:xfrm>
                <a:off x="3289876" y="5486618"/>
                <a:ext cx="442492" cy="369332"/>
              </a:xfrm>
              <a:prstGeom prst="rect">
                <a:avLst/>
              </a:prstGeom>
              <a:blipFill>
                <a:blip r:embed="rId6"/>
                <a:stretch>
                  <a:fillRect/>
                </a:stretch>
              </a:blipFill>
            </p:spPr>
            <p:txBody>
              <a:bodyPr/>
              <a:lstStyle/>
              <a:p>
                <a:r>
                  <a:rPr lang="zh-CN" altLang="en-US">
                    <a:noFill/>
                  </a:rPr>
                  <a:t> </a:t>
                </a:r>
              </a:p>
            </p:txBody>
          </p:sp>
        </mc:Fallback>
      </mc:AlternateContent>
      <p:cxnSp>
        <p:nvCxnSpPr>
          <p:cNvPr id="51" name="连接符: 曲线 50">
            <a:extLst>
              <a:ext uri="{FF2B5EF4-FFF2-40B4-BE49-F238E27FC236}">
                <a16:creationId xmlns:a16="http://schemas.microsoft.com/office/drawing/2014/main" id="{531F45DB-3CF3-DB1A-7267-6EA6BA55BEF3}"/>
              </a:ext>
            </a:extLst>
          </p:cNvPr>
          <p:cNvCxnSpPr>
            <a:cxnSpLocks/>
            <a:stCxn id="49" idx="1"/>
          </p:cNvCxnSpPr>
          <p:nvPr/>
        </p:nvCxnSpPr>
        <p:spPr>
          <a:xfrm rot="10800000">
            <a:off x="2315154" y="4976908"/>
            <a:ext cx="111760" cy="670342"/>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2" name="连接符: 曲线 51">
            <a:extLst>
              <a:ext uri="{FF2B5EF4-FFF2-40B4-BE49-F238E27FC236}">
                <a16:creationId xmlns:a16="http://schemas.microsoft.com/office/drawing/2014/main" id="{04BC180C-F545-F772-ED4D-429C8CD4B949}"/>
              </a:ext>
            </a:extLst>
          </p:cNvPr>
          <p:cNvCxnSpPr>
            <a:cxnSpLocks/>
            <a:stCxn id="50" idx="1"/>
          </p:cNvCxnSpPr>
          <p:nvPr/>
        </p:nvCxnSpPr>
        <p:spPr>
          <a:xfrm rot="10800000">
            <a:off x="3065662" y="4968166"/>
            <a:ext cx="224214" cy="703119"/>
          </a:xfrm>
          <a:prstGeom prst="curvedConnector2">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0138E1EE-C425-6CBD-3979-B64EA73C9623}"/>
              </a:ext>
            </a:extLst>
          </p:cNvPr>
          <p:cNvSpPr txBox="1"/>
          <p:nvPr/>
        </p:nvSpPr>
        <p:spPr>
          <a:xfrm>
            <a:off x="2115952" y="4047189"/>
            <a:ext cx="277640"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G</a:t>
            </a:r>
            <a:endParaRPr lang="zh-CN" altLang="en-US" sz="1000" dirty="0">
              <a:latin typeface="Times New Roman" panose="02020603050405020304" pitchFamily="18" charset="0"/>
              <a:cs typeface="Times New Roman" panose="02020603050405020304" pitchFamily="18" charset="0"/>
            </a:endParaRPr>
          </a:p>
        </p:txBody>
      </p:sp>
      <p:sp>
        <p:nvSpPr>
          <p:cNvPr id="54" name="椭圆 53">
            <a:extLst>
              <a:ext uri="{FF2B5EF4-FFF2-40B4-BE49-F238E27FC236}">
                <a16:creationId xmlns:a16="http://schemas.microsoft.com/office/drawing/2014/main" id="{FD702DE6-67C7-80D7-5B96-89F56D3B41F4}"/>
              </a:ext>
            </a:extLst>
          </p:cNvPr>
          <p:cNvSpPr/>
          <p:nvPr/>
        </p:nvSpPr>
        <p:spPr>
          <a:xfrm>
            <a:off x="2290390" y="40682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4638C3B4-D506-ECC5-4BE6-00D47240CF5C}"/>
              </a:ext>
            </a:extLst>
          </p:cNvPr>
          <p:cNvSpPr txBox="1"/>
          <p:nvPr/>
        </p:nvSpPr>
        <p:spPr>
          <a:xfrm>
            <a:off x="5318169" y="3550279"/>
            <a:ext cx="6434262"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Similarly, we need to determine whether AG is less than GB, which</a:t>
            </a:r>
          </a:p>
          <a:p>
            <a:r>
              <a:rPr lang="en-US" altLang="zh-CN" dirty="0">
                <a:latin typeface="Times New Roman" panose="02020603050405020304" pitchFamily="18" charset="0"/>
                <a:cs typeface="Times New Roman" panose="02020603050405020304" pitchFamily="18" charset="0"/>
              </a:rPr>
              <a:t>depends on the slope of line segment of AB.</a:t>
            </a:r>
            <a:endParaRPr lang="zh-CN" altLang="en-US" dirty="0">
              <a:latin typeface="Times New Roman" panose="02020603050405020304" pitchFamily="18" charset="0"/>
              <a:cs typeface="Times New Roman" panose="02020603050405020304" pitchFamily="18" charset="0"/>
            </a:endParaRPr>
          </a:p>
        </p:txBody>
      </p:sp>
      <p:cxnSp>
        <p:nvCxnSpPr>
          <p:cNvPr id="57" name="连接符: 曲线 56">
            <a:extLst>
              <a:ext uri="{FF2B5EF4-FFF2-40B4-BE49-F238E27FC236}">
                <a16:creationId xmlns:a16="http://schemas.microsoft.com/office/drawing/2014/main" id="{30164C46-7212-6F34-45EB-53417146D9F5}"/>
              </a:ext>
            </a:extLst>
          </p:cNvPr>
          <p:cNvCxnSpPr>
            <a:cxnSpLocks/>
          </p:cNvCxnSpPr>
          <p:nvPr/>
        </p:nvCxnSpPr>
        <p:spPr>
          <a:xfrm rot="5400000">
            <a:off x="2053219" y="3662459"/>
            <a:ext cx="284273" cy="115859"/>
          </a:xfrm>
          <a:prstGeom prst="curvedConnector3">
            <a:avLst>
              <a:gd name="adj1" fmla="val 50000"/>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45EE2F0A-07DC-55CB-E331-A3E990173960}"/>
              </a:ext>
            </a:extLst>
          </p:cNvPr>
          <p:cNvCxnSpPr>
            <a:cxnSpLocks/>
          </p:cNvCxnSpPr>
          <p:nvPr/>
        </p:nvCxnSpPr>
        <p:spPr>
          <a:xfrm rot="5400000">
            <a:off x="3271237" y="3789171"/>
            <a:ext cx="284273" cy="115859"/>
          </a:xfrm>
          <a:prstGeom prst="curvedConnector3">
            <a:avLst>
              <a:gd name="adj1" fmla="val 5000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1B34A24E-574D-5F00-4978-87D73EA91B10}"/>
              </a:ext>
            </a:extLst>
          </p:cNvPr>
          <p:cNvSpPr txBox="1"/>
          <p:nvPr/>
        </p:nvSpPr>
        <p:spPr>
          <a:xfrm>
            <a:off x="2006189" y="3359693"/>
            <a:ext cx="72968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Segment 1</a:t>
            </a:r>
            <a:endParaRPr lang="zh-CN" altLang="en-US" sz="1000" dirty="0">
              <a:latin typeface="Times New Roman" panose="02020603050405020304" pitchFamily="18" charset="0"/>
              <a:cs typeface="Times New Roman" panose="02020603050405020304" pitchFamily="18" charset="0"/>
            </a:endParaRPr>
          </a:p>
        </p:txBody>
      </p:sp>
      <p:sp>
        <p:nvSpPr>
          <p:cNvPr id="62" name="文本框 61">
            <a:extLst>
              <a:ext uri="{FF2B5EF4-FFF2-40B4-BE49-F238E27FC236}">
                <a16:creationId xmlns:a16="http://schemas.microsoft.com/office/drawing/2014/main" id="{E9C50250-218E-EAC0-5E3F-C64DDBFA8756}"/>
              </a:ext>
            </a:extLst>
          </p:cNvPr>
          <p:cNvSpPr txBox="1"/>
          <p:nvPr/>
        </p:nvSpPr>
        <p:spPr>
          <a:xfrm>
            <a:off x="3132002" y="3474654"/>
            <a:ext cx="729687" cy="246221"/>
          </a:xfrm>
          <a:prstGeom prst="rect">
            <a:avLst/>
          </a:prstGeom>
          <a:noFill/>
        </p:spPr>
        <p:txBody>
          <a:bodyPr wrap="none" rtlCol="0">
            <a:spAutoFit/>
          </a:bodyPr>
          <a:lstStyle/>
          <a:p>
            <a:r>
              <a:rPr lang="en-US" altLang="zh-CN" sz="1000" dirty="0">
                <a:latin typeface="Times New Roman" panose="02020603050405020304" pitchFamily="18" charset="0"/>
                <a:cs typeface="Times New Roman" panose="02020603050405020304" pitchFamily="18" charset="0"/>
              </a:rPr>
              <a:t>Segment 2</a:t>
            </a:r>
            <a:endParaRPr lang="zh-CN" altLang="en-US" sz="1000"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8144E891-BBA8-3FE6-27F9-B2E79AC8AF5C}"/>
              </a:ext>
            </a:extLst>
          </p:cNvPr>
          <p:cNvSpPr txBox="1"/>
          <p:nvPr/>
        </p:nvSpPr>
        <p:spPr>
          <a:xfrm>
            <a:off x="6598581" y="4479680"/>
            <a:ext cx="4564135"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It is obvious that the slope of AB is in between </a:t>
            </a:r>
          </a:p>
          <a:p>
            <a:r>
              <a:rPr lang="en-US" altLang="zh-CN" dirty="0">
                <a:latin typeface="Times New Roman" panose="02020603050405020304" pitchFamily="18" charset="0"/>
                <a:cs typeface="Times New Roman" panose="02020603050405020304" pitchFamily="18" charset="0"/>
              </a:rPr>
              <a:t>that of segment 1 and segment 2.</a:t>
            </a:r>
            <a:endParaRPr lang="zh-CN" altLang="en-US"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07FA2407-114F-791F-0A5D-E0F7CD770FED}"/>
              </a:ext>
            </a:extLst>
          </p:cNvPr>
          <p:cNvSpPr txBox="1"/>
          <p:nvPr/>
        </p:nvSpPr>
        <p:spPr>
          <a:xfrm>
            <a:off x="5936461" y="5462756"/>
            <a:ext cx="5889649"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We already required the slope of </a:t>
            </a:r>
            <a:r>
              <a:rPr lang="en-US" altLang="zh-CN" dirty="0">
                <a:solidFill>
                  <a:srgbClr val="FF0000"/>
                </a:solidFill>
                <a:latin typeface="Times New Roman" panose="02020603050405020304" pitchFamily="18" charset="0"/>
                <a:cs typeface="Times New Roman" panose="02020603050405020304" pitchFamily="18" charset="0"/>
              </a:rPr>
              <a:t>ANY</a:t>
            </a:r>
            <a:r>
              <a:rPr lang="en-US" altLang="zh-CN" dirty="0">
                <a:latin typeface="Times New Roman" panose="02020603050405020304" pitchFamily="18" charset="0"/>
                <a:cs typeface="Times New Roman" panose="02020603050405020304" pitchFamily="18" charset="0"/>
              </a:rPr>
              <a:t> segment be as least -1, leading to the slope of AB is also be at least -1, which ensures that AG is less than GB. Thus, FIFO can be satisfied.</a:t>
            </a:r>
            <a:endParaRPr lang="zh-CN" altLang="en-US" dirty="0">
              <a:latin typeface="Times New Roman" panose="02020603050405020304" pitchFamily="18" charset="0"/>
              <a:cs typeface="Times New Roman" panose="02020603050405020304" pitchFamily="18" charset="0"/>
            </a:endParaRPr>
          </a:p>
        </p:txBody>
      </p:sp>
      <p:cxnSp>
        <p:nvCxnSpPr>
          <p:cNvPr id="67" name="直接连接符 66">
            <a:extLst>
              <a:ext uri="{FF2B5EF4-FFF2-40B4-BE49-F238E27FC236}">
                <a16:creationId xmlns:a16="http://schemas.microsoft.com/office/drawing/2014/main" id="{A5B24AC4-AF21-E598-64C5-68D349CBA6AD}"/>
              </a:ext>
            </a:extLst>
          </p:cNvPr>
          <p:cNvCxnSpPr>
            <a:cxnSpLocks/>
            <a:stCxn id="43" idx="2"/>
            <a:endCxn id="31" idx="2"/>
          </p:cNvCxnSpPr>
          <p:nvPr/>
        </p:nvCxnSpPr>
        <p:spPr>
          <a:xfrm>
            <a:off x="2336109" y="3970212"/>
            <a:ext cx="714585" cy="103268"/>
          </a:xfrm>
          <a:prstGeom prst="line">
            <a:avLst/>
          </a:prstGeom>
          <a:ln w="12700">
            <a:solidFill>
              <a:srgbClr val="00B0F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976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D6E30CA-31A7-1019-8067-6D79B8F03A9E}"/>
              </a:ext>
            </a:extLst>
          </p:cNvPr>
          <p:cNvSpPr/>
          <p:nvPr/>
        </p:nvSpPr>
        <p:spPr>
          <a:xfrm>
            <a:off x="80070" y="253016"/>
            <a:ext cx="2493653" cy="465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D494623-C237-D0A2-1F9B-FE6EB72759D5}"/>
              </a:ext>
            </a:extLst>
          </p:cNvPr>
          <p:cNvSpPr txBox="1"/>
          <p:nvPr/>
        </p:nvSpPr>
        <p:spPr>
          <a:xfrm>
            <a:off x="181798" y="301143"/>
            <a:ext cx="218745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Problem description</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D13918DD-43E7-7DE2-8BC0-74DAF8970C31}"/>
              </a:ext>
            </a:extLst>
          </p:cNvPr>
          <p:cNvSpPr txBox="1"/>
          <p:nvPr/>
        </p:nvSpPr>
        <p:spPr>
          <a:xfrm>
            <a:off x="181798" y="867264"/>
            <a:ext cx="5179623"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The FIFO property of arc travel time function tells us:</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65926848-8846-C6EA-88BF-62B27CED3889}"/>
              </a:ext>
            </a:extLst>
          </p:cNvPr>
          <p:cNvSpPr txBox="1"/>
          <p:nvPr/>
        </p:nvSpPr>
        <p:spPr>
          <a:xfrm>
            <a:off x="181798" y="1310048"/>
            <a:ext cx="1151387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(1) For MDP, there is no benefit in waiting at intermediate nodes and optimal solution is always waiting-free.</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336D498F-46DF-0B78-2217-6AFCB9375CF1}"/>
              </a:ext>
            </a:extLst>
          </p:cNvPr>
          <p:cNvSpPr txBox="1"/>
          <p:nvPr/>
        </p:nvSpPr>
        <p:spPr>
          <a:xfrm>
            <a:off x="181798" y="1835382"/>
            <a:ext cx="11513872" cy="646331"/>
          </a:xfrm>
          <a:prstGeom prst="rect">
            <a:avLst/>
          </a:prstGeom>
          <a:noFill/>
        </p:spPr>
        <p:txBody>
          <a:bodyPr wrap="square" rtlCol="0">
            <a:spAutoFit/>
          </a:bodyPr>
          <a:lstStyle/>
          <a:p>
            <a:r>
              <a:rPr lang="en-US" altLang="zh-CN" dirty="0">
                <a:solidFill>
                  <a:schemeClr val="bg1">
                    <a:lumMod val="75000"/>
                  </a:schemeClr>
                </a:solidFill>
                <a:latin typeface="Times New Roman" panose="02020603050405020304" pitchFamily="18" charset="0"/>
                <a:cs typeface="Times New Roman" panose="02020603050405020304" pitchFamily="18" charset="0"/>
              </a:rPr>
              <a:t>(2) For MATP (Minimum Arrival Time Problem), we must depart from the origin node at the beginning of time horizon and do not wait at any intermediate node.</a:t>
            </a:r>
            <a:endParaRPr lang="zh-CN" altLang="en-US" dirty="0">
              <a:solidFill>
                <a:schemeClr val="bg1">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5778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8DDB471-CFB8-B94E-778B-9F2CCEE7F530}"/>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F7D2DF2-A9DA-4138-A3D0-AF231476CA52}"/>
              </a:ext>
            </a:extLst>
          </p:cNvPr>
          <p:cNvSpPr txBox="1"/>
          <p:nvPr/>
        </p:nvSpPr>
        <p:spPr>
          <a:xfrm>
            <a:off x="257345" y="197116"/>
            <a:ext cx="90344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B28A1AA5-EB45-4B0E-B124-4A57766ABF4B}"/>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52C082FB-2A6A-4B41-8719-F3904D99C76F}"/>
              </a:ext>
            </a:extLst>
          </p:cNvPr>
          <p:cNvSpPr txBox="1"/>
          <p:nvPr/>
        </p:nvSpPr>
        <p:spPr>
          <a:xfrm>
            <a:off x="191639" y="1007280"/>
            <a:ext cx="49060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Associate a travel time function with each link.</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109181A-DDCC-4A44-B8E3-DFDD26196C54}"/>
                  </a:ext>
                </a:extLst>
              </p:cNvPr>
              <p:cNvSpPr txBox="1"/>
              <p:nvPr/>
            </p:nvSpPr>
            <p:spPr>
              <a:xfrm>
                <a:off x="65703" y="1693735"/>
                <a:ext cx="1029384"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109181A-DDCC-4A44-B8E3-DFDD26196C54}"/>
                  </a:ext>
                </a:extLst>
              </p:cNvPr>
              <p:cNvSpPr txBox="1">
                <a:spLocks noRot="1" noChangeAspect="1" noMove="1" noResize="1" noEditPoints="1" noAdjustHandles="1" noChangeArrowheads="1" noChangeShapeType="1" noTextEdit="1"/>
              </p:cNvSpPr>
              <p:nvPr/>
            </p:nvSpPr>
            <p:spPr>
              <a:xfrm>
                <a:off x="65703" y="1693735"/>
                <a:ext cx="1029384" cy="391646"/>
              </a:xfrm>
              <a:prstGeom prst="rect">
                <a:avLst/>
              </a:prstGeom>
              <a:blipFill>
                <a:blip r:embed="rId2"/>
                <a:stretch>
                  <a:fillRect b="-7813"/>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5548FC4C-3CC0-4DD3-8A92-49DD0EF4E4C4}"/>
              </a:ext>
            </a:extLst>
          </p:cNvPr>
          <p:cNvSpPr txBox="1"/>
          <p:nvPr/>
        </p:nvSpPr>
        <p:spPr>
          <a:xfrm>
            <a:off x="1012956" y="1693735"/>
            <a:ext cx="28800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Attributes of this function:</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09E5987-BEB2-4A6B-854D-DED9BA2380E9}"/>
              </a:ext>
            </a:extLst>
          </p:cNvPr>
          <p:cNvSpPr txBox="1"/>
          <p:nvPr/>
        </p:nvSpPr>
        <p:spPr>
          <a:xfrm>
            <a:off x="3804523" y="1718677"/>
            <a:ext cx="201978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Univariate function</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BB49FC33-75CD-401D-A84D-B2C75C3A790B}"/>
              </a:ext>
            </a:extLst>
          </p:cNvPr>
          <p:cNvSpPr txBox="1"/>
          <p:nvPr/>
        </p:nvSpPr>
        <p:spPr>
          <a:xfrm>
            <a:off x="3804523" y="2101194"/>
            <a:ext cx="2163461"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Continuous function</a:t>
            </a:r>
            <a:endParaRPr lang="zh-CN" altLang="en-US"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6F7A7C2C-55B5-4093-81DA-A3B7B7F95A25}"/>
              </a:ext>
            </a:extLst>
          </p:cNvPr>
          <p:cNvSpPr txBox="1"/>
          <p:nvPr/>
        </p:nvSpPr>
        <p:spPr>
          <a:xfrm>
            <a:off x="191639" y="2654234"/>
            <a:ext cx="514030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Input variable: departure time instant at the tail node.</a:t>
            </a:r>
            <a:endParaRPr lang="zh-CN" altLang="en-US" dirty="0">
              <a:latin typeface="Times New Roman" panose="02020603050405020304" pitchFamily="18" charset="0"/>
              <a:cs typeface="Times New Roman" panose="02020603050405020304" pitchFamily="18" charset="0"/>
            </a:endParaRPr>
          </a:p>
        </p:txBody>
      </p:sp>
      <p:cxnSp>
        <p:nvCxnSpPr>
          <p:cNvPr id="15" name="直接箭头连接符 14">
            <a:extLst>
              <a:ext uri="{FF2B5EF4-FFF2-40B4-BE49-F238E27FC236}">
                <a16:creationId xmlns:a16="http://schemas.microsoft.com/office/drawing/2014/main" id="{E76EEC3A-CA29-43A1-8308-A25701E827BC}"/>
              </a:ext>
            </a:extLst>
          </p:cNvPr>
          <p:cNvCxnSpPr>
            <a:cxnSpLocks/>
          </p:cNvCxnSpPr>
          <p:nvPr/>
        </p:nvCxnSpPr>
        <p:spPr>
          <a:xfrm>
            <a:off x="8515311" y="2499403"/>
            <a:ext cx="10129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DDE31CDB-1BF0-4886-96CE-0D55B037A78E}"/>
              </a:ext>
            </a:extLst>
          </p:cNvPr>
          <p:cNvSpPr/>
          <p:nvPr/>
        </p:nvSpPr>
        <p:spPr>
          <a:xfrm>
            <a:off x="8088227" y="2256984"/>
            <a:ext cx="427084" cy="42708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7" name="椭圆 16">
            <a:extLst>
              <a:ext uri="{FF2B5EF4-FFF2-40B4-BE49-F238E27FC236}">
                <a16:creationId xmlns:a16="http://schemas.microsoft.com/office/drawing/2014/main" id="{B02FDA59-34A6-4048-A3B3-B4D365BE253E}"/>
              </a:ext>
            </a:extLst>
          </p:cNvPr>
          <p:cNvSpPr/>
          <p:nvPr/>
        </p:nvSpPr>
        <p:spPr>
          <a:xfrm>
            <a:off x="9528269" y="2256984"/>
            <a:ext cx="427084" cy="42708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ECBA65D5-88C8-4FD3-8754-DBA2AC9DAB76}"/>
              </a:ext>
            </a:extLst>
          </p:cNvPr>
          <p:cNvSpPr txBox="1"/>
          <p:nvPr/>
        </p:nvSpPr>
        <p:spPr>
          <a:xfrm>
            <a:off x="7283335" y="1489396"/>
            <a:ext cx="1409360"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Tail node</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from_node</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E12BF577-D901-4BEB-AB69-E8860995E4A1}"/>
              </a:ext>
            </a:extLst>
          </p:cNvPr>
          <p:cNvSpPr txBox="1"/>
          <p:nvPr/>
        </p:nvSpPr>
        <p:spPr>
          <a:xfrm>
            <a:off x="9528269" y="1517152"/>
            <a:ext cx="1178528" cy="646331"/>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Head node</a:t>
            </a:r>
          </a:p>
          <a:p>
            <a:r>
              <a:rPr lang="en-US" altLang="zh-CN" dirty="0">
                <a:latin typeface="Times New Roman" panose="02020603050405020304" pitchFamily="18" charset="0"/>
                <a:cs typeface="Times New Roman" panose="02020603050405020304" pitchFamily="18" charset="0"/>
              </a:rPr>
              <a:t>(</a:t>
            </a:r>
            <a:r>
              <a:rPr lang="en-US" altLang="zh-CN" dirty="0" err="1">
                <a:latin typeface="Times New Roman" panose="02020603050405020304" pitchFamily="18" charset="0"/>
                <a:cs typeface="Times New Roman" panose="02020603050405020304" pitchFamily="18" charset="0"/>
              </a:rPr>
              <a:t>to_node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004AAB61-3F49-4932-9CAE-F57EDD176D5E}"/>
              </a:ext>
            </a:extLst>
          </p:cNvPr>
          <p:cNvSpPr txBox="1"/>
          <p:nvPr/>
        </p:nvSpPr>
        <p:spPr>
          <a:xfrm>
            <a:off x="191639" y="3734445"/>
            <a:ext cx="628476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Linear piecewise function, all the breakpoints are at integer points.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FD442E92-41E0-4901-85E4-FC05246E3AB5}"/>
              </a:ext>
            </a:extLst>
          </p:cNvPr>
          <p:cNvSpPr txBox="1"/>
          <p:nvPr/>
        </p:nvSpPr>
        <p:spPr>
          <a:xfrm>
            <a:off x="191639" y="4373448"/>
            <a:ext cx="222581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Satisfy FIFO property.</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F04F11F-7D51-407D-8BC4-680B45AE063F}"/>
                  </a:ext>
                </a:extLst>
              </p:cNvPr>
              <p:cNvSpPr txBox="1"/>
              <p:nvPr/>
            </p:nvSpPr>
            <p:spPr>
              <a:xfrm>
                <a:off x="2644641" y="4378333"/>
                <a:ext cx="7364991" cy="39164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Mathematically,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is a monotone increasing function with respect to </a:t>
                </a:r>
                <a14:m>
                  <m:oMath xmlns:m="http://schemas.openxmlformats.org/officeDocument/2006/math">
                    <m:r>
                      <a:rPr lang="en-US" altLang="zh-CN" b="0" i="1" smtClean="0">
                        <a:latin typeface="Cambria Math" panose="02040503050406030204" pitchFamily="18" charset="0"/>
                      </a:rPr>
                      <m:t>𝑡</m:t>
                    </m:r>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23" name="文本框 22">
                <a:extLst>
                  <a:ext uri="{FF2B5EF4-FFF2-40B4-BE49-F238E27FC236}">
                    <a16:creationId xmlns:a16="http://schemas.microsoft.com/office/drawing/2014/main" id="{7F04F11F-7D51-407D-8BC4-680B45AE063F}"/>
                  </a:ext>
                </a:extLst>
              </p:cNvPr>
              <p:cNvSpPr txBox="1">
                <a:spLocks noRot="1" noChangeAspect="1" noMove="1" noResize="1" noEditPoints="1" noAdjustHandles="1" noChangeArrowheads="1" noChangeShapeType="1" noTextEdit="1"/>
              </p:cNvSpPr>
              <p:nvPr/>
            </p:nvSpPr>
            <p:spPr>
              <a:xfrm>
                <a:off x="2644641" y="4378333"/>
                <a:ext cx="7364991" cy="391646"/>
              </a:xfrm>
              <a:prstGeom prst="rect">
                <a:avLst/>
              </a:prstGeom>
              <a:blipFill>
                <a:blip r:embed="rId3"/>
                <a:stretch>
                  <a:fillRect l="-745" t="-7813" b="-187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39D0B84-B257-4C7D-A981-1CA10DCF8110}"/>
                  </a:ext>
                </a:extLst>
              </p:cNvPr>
              <p:cNvSpPr txBox="1"/>
              <p:nvPr/>
            </p:nvSpPr>
            <p:spPr>
              <a:xfrm>
                <a:off x="257345" y="4952996"/>
                <a:ext cx="747272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We use interpolation to compute travel time departing at any time </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4" name="文本框 23">
                <a:extLst>
                  <a:ext uri="{FF2B5EF4-FFF2-40B4-BE49-F238E27FC236}">
                    <a16:creationId xmlns:a16="http://schemas.microsoft.com/office/drawing/2014/main" id="{639D0B84-B257-4C7D-A981-1CA10DCF8110}"/>
                  </a:ext>
                </a:extLst>
              </p:cNvPr>
              <p:cNvSpPr txBox="1">
                <a:spLocks noRot="1" noChangeAspect="1" noMove="1" noResize="1" noEditPoints="1" noAdjustHandles="1" noChangeArrowheads="1" noChangeShapeType="1" noTextEdit="1"/>
              </p:cNvSpPr>
              <p:nvPr/>
            </p:nvSpPr>
            <p:spPr>
              <a:xfrm>
                <a:off x="257345" y="4952996"/>
                <a:ext cx="7472724" cy="369332"/>
              </a:xfrm>
              <a:prstGeom prst="rect">
                <a:avLst/>
              </a:prstGeom>
              <a:blipFill>
                <a:blip r:embed="rId4"/>
                <a:stretch>
                  <a:fillRect l="-653" t="-8197" r="-979" b="-24590"/>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DDA60801-D213-4E65-B2E5-B5F27CC57BE1}"/>
              </a:ext>
            </a:extLst>
          </p:cNvPr>
          <p:cNvSpPr txBox="1"/>
          <p:nvPr/>
        </p:nvSpPr>
        <p:spPr>
          <a:xfrm>
            <a:off x="187950" y="3181405"/>
            <a:ext cx="500437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Output variable: travel time for traversing this link.</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9750EA04-F94C-4DE0-8906-1518E0295293}"/>
                  </a:ext>
                </a:extLst>
              </p:cNvPr>
              <p:cNvSpPr txBox="1"/>
              <p:nvPr/>
            </p:nvSpPr>
            <p:spPr>
              <a:xfrm>
                <a:off x="257345" y="5543523"/>
                <a:ext cx="8750731" cy="678647"/>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There exists a reversed travel time function associated with this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called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𝑖𝑗</m:t>
                        </m:r>
                      </m:sub>
                      <m:sup>
                        <m:r>
                          <a:rPr lang="en-US" altLang="zh-CN" b="0" i="1" smtClean="0">
                            <a:latin typeface="Cambria Math" panose="02040503050406030204" pitchFamily="18" charset="0"/>
                          </a:rPr>
                          <m:t>𝑟𝑒𝑣</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r>
                  <a:rPr lang="en-US" altLang="zh-CN" dirty="0">
                    <a:latin typeface="Times New Roman" panose="02020603050405020304" pitchFamily="18" charset="0"/>
                    <a:cs typeface="Times New Roman" panose="02020603050405020304" pitchFamily="18" charset="0"/>
                  </a:rPr>
                  <a:t>. </a:t>
                </a:r>
              </a:p>
              <a:p>
                <a:r>
                  <a:rPr lang="en-US" altLang="zh-CN" dirty="0">
                    <a:latin typeface="Times New Roman" panose="02020603050405020304" pitchFamily="18" charset="0"/>
                    <a:cs typeface="Times New Roman" panose="02020603050405020304" pitchFamily="18" charset="0"/>
                  </a:rPr>
                  <a:t>It is used for computing time-dependent shortest path terminating at a given destination node.</a:t>
                </a:r>
                <a:endParaRPr lang="zh-CN" altLang="en-US" dirty="0">
                  <a:latin typeface="Times New Roman" panose="02020603050405020304" pitchFamily="18" charset="0"/>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9750EA04-F94C-4DE0-8906-1518E0295293}"/>
                  </a:ext>
                </a:extLst>
              </p:cNvPr>
              <p:cNvSpPr txBox="1">
                <a:spLocks noRot="1" noChangeAspect="1" noMove="1" noResize="1" noEditPoints="1" noAdjustHandles="1" noChangeArrowheads="1" noChangeShapeType="1" noTextEdit="1"/>
              </p:cNvSpPr>
              <p:nvPr/>
            </p:nvSpPr>
            <p:spPr>
              <a:xfrm>
                <a:off x="257345" y="5543523"/>
                <a:ext cx="8750731" cy="678647"/>
              </a:xfrm>
              <a:prstGeom prst="rect">
                <a:avLst/>
              </a:prstGeom>
              <a:blipFill>
                <a:blip r:embed="rId5"/>
                <a:stretch>
                  <a:fillRect l="-557" t="-4464" r="-557" b="-1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192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D08BC7A-AA5F-5D6E-23E7-BA92E74FE204}"/>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347A62B-99F5-490B-A683-2A51E9A5FD4A}"/>
              </a:ext>
            </a:extLst>
          </p:cNvPr>
          <p:cNvSpPr txBox="1"/>
          <p:nvPr/>
        </p:nvSpPr>
        <p:spPr>
          <a:xfrm>
            <a:off x="257345" y="197116"/>
            <a:ext cx="90344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4FB17C2-E870-4673-ACD0-3EF855A5DBB4}"/>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B4BF533A-340A-4263-BBD2-225B8FE2CCAE}"/>
              </a:ext>
            </a:extLst>
          </p:cNvPr>
          <p:cNvSpPr txBox="1"/>
          <p:nvPr/>
        </p:nvSpPr>
        <p:spPr>
          <a:xfrm>
            <a:off x="257344" y="874653"/>
            <a:ext cx="11520128"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Recall the preceding problem statement, the MDP tries to minimize the total duration. Therefore, waiting time is counted into the duration once the vehicle departs from its origin.</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8F8AC5C6-DCC7-486C-BAF6-8F31D8A9FD3D}"/>
              </a:ext>
            </a:extLst>
          </p:cNvPr>
          <p:cNvSpPr txBox="1"/>
          <p:nvPr/>
        </p:nvSpPr>
        <p:spPr>
          <a:xfrm>
            <a:off x="257344" y="1755371"/>
            <a:ext cx="11391900"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Since we assume that the travel time function strictly satisfies FIFO property, it does not bring any benefit if we wait at any intermediate node. Consequently, </a:t>
            </a:r>
            <a:r>
              <a:rPr lang="en-US" altLang="zh-CN" b="1" dirty="0">
                <a:solidFill>
                  <a:srgbClr val="FF0000"/>
                </a:solidFill>
                <a:latin typeface="Times New Roman" panose="02020603050405020304" pitchFamily="18" charset="0"/>
                <a:cs typeface="Times New Roman" panose="02020603050405020304" pitchFamily="18" charset="0"/>
              </a:rPr>
              <a:t>the vehicle will not take any waiting action</a:t>
            </a:r>
            <a:r>
              <a:rPr lang="en-US" altLang="zh-CN" dirty="0">
                <a:latin typeface="Times New Roman" panose="02020603050405020304" pitchFamily="18" charset="0"/>
                <a:cs typeface="Times New Roman" panose="02020603050405020304" pitchFamily="18" charset="0"/>
              </a:rPr>
              <a:t> until reaches its destination. The duration of the path is the summation of travel times of all physical links traversed by this path.</a:t>
            </a:r>
            <a:endParaRPr lang="zh-CN" altLang="en-US"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38E23425-8581-4746-BD0B-A25C342A7A70}"/>
              </a:ext>
            </a:extLst>
          </p:cNvPr>
          <p:cNvPicPr>
            <a:picLocks noChangeAspect="1"/>
          </p:cNvPicPr>
          <p:nvPr/>
        </p:nvPicPr>
        <p:blipFill>
          <a:blip r:embed="rId2"/>
          <a:stretch>
            <a:fillRect/>
          </a:stretch>
        </p:blipFill>
        <p:spPr>
          <a:xfrm>
            <a:off x="257344" y="3446410"/>
            <a:ext cx="10058474" cy="547692"/>
          </a:xfrm>
          <a:prstGeom prst="rect">
            <a:avLst/>
          </a:prstGeom>
          <a:effectLst>
            <a:outerShdw blurRad="50800" dist="38100" dir="2700000" algn="tl" rotWithShape="0">
              <a:prstClr val="black">
                <a:alpha val="40000"/>
              </a:prstClr>
            </a:outerShdw>
          </a:effectLst>
        </p:spPr>
      </p:pic>
      <p:sp>
        <p:nvSpPr>
          <p:cNvPr id="8" name="文本框 7">
            <a:extLst>
              <a:ext uri="{FF2B5EF4-FFF2-40B4-BE49-F238E27FC236}">
                <a16:creationId xmlns:a16="http://schemas.microsoft.com/office/drawing/2014/main" id="{1378F60E-FFCB-4D05-A8FD-03F779E2F5DF}"/>
              </a:ext>
            </a:extLst>
          </p:cNvPr>
          <p:cNvSpPr txBox="1"/>
          <p:nvPr/>
        </p:nvSpPr>
        <p:spPr>
          <a:xfrm>
            <a:off x="257344" y="4854867"/>
            <a:ext cx="11391900" cy="307777"/>
          </a:xfrm>
          <a:prstGeom prst="rect">
            <a:avLst/>
          </a:prstGeom>
          <a:noFill/>
        </p:spPr>
        <p:txBody>
          <a:bodyPr wrap="square">
            <a:spAutoFit/>
          </a:bodyPr>
          <a:lstStyle/>
          <a:p>
            <a:r>
              <a:rPr lang="en-US" altLang="zh-CN" sz="1400" b="0" i="0" dirty="0">
                <a:solidFill>
                  <a:srgbClr val="222222"/>
                </a:solidFill>
                <a:effectLst/>
                <a:latin typeface="Times New Roman" panose="02020603050405020304" pitchFamily="18" charset="0"/>
                <a:cs typeface="Times New Roman" panose="02020603050405020304" pitchFamily="18" charset="0"/>
              </a:rPr>
              <a:t>Dean, B. C. (2004). Shortest paths in FIFO time-dependent networks: Theory and algorithms. </a:t>
            </a:r>
            <a:r>
              <a:rPr lang="en-US" altLang="zh-CN" sz="1400" b="0" i="1" dirty="0">
                <a:solidFill>
                  <a:srgbClr val="222222"/>
                </a:solidFill>
                <a:effectLst/>
                <a:latin typeface="Times New Roman" panose="02020603050405020304" pitchFamily="18" charset="0"/>
                <a:cs typeface="Times New Roman" panose="02020603050405020304" pitchFamily="18" charset="0"/>
              </a:rPr>
              <a:t>Rapport technique, Massachusetts Institute of Technology</a:t>
            </a:r>
            <a:r>
              <a:rPr lang="en-US" altLang="zh-CN" sz="1400" b="0" i="0" dirty="0">
                <a:solidFill>
                  <a:srgbClr val="222222"/>
                </a:solidFill>
                <a:effectLst/>
                <a:latin typeface="Times New Roman" panose="02020603050405020304" pitchFamily="18" charset="0"/>
                <a:cs typeface="Times New Roman" panose="02020603050405020304" pitchFamily="18" charset="0"/>
              </a:rPr>
              <a:t>, </a:t>
            </a:r>
            <a:r>
              <a:rPr lang="en-US" altLang="zh-CN" sz="1400" b="0" i="1" dirty="0">
                <a:solidFill>
                  <a:srgbClr val="222222"/>
                </a:solidFill>
                <a:effectLst/>
                <a:latin typeface="Times New Roman" panose="02020603050405020304" pitchFamily="18" charset="0"/>
                <a:cs typeface="Times New Roman" panose="02020603050405020304" pitchFamily="18" charset="0"/>
              </a:rPr>
              <a:t>13</a:t>
            </a:r>
            <a:r>
              <a:rPr lang="en-US" altLang="zh-CN" sz="1400" b="0" i="0" dirty="0">
                <a:solidFill>
                  <a:srgbClr val="222222"/>
                </a:solidFill>
                <a:effectLst/>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D4A06E77-148F-4611-B80B-1561F92E7C73}"/>
              </a:ext>
            </a:extLst>
          </p:cNvPr>
          <p:cNvPicPr>
            <a:picLocks noChangeAspect="1"/>
          </p:cNvPicPr>
          <p:nvPr/>
        </p:nvPicPr>
        <p:blipFill>
          <a:blip r:embed="rId3"/>
          <a:stretch>
            <a:fillRect/>
          </a:stretch>
        </p:blipFill>
        <p:spPr>
          <a:xfrm>
            <a:off x="257344" y="4194234"/>
            <a:ext cx="9506020" cy="3524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536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9CFFE3D-2909-BEB2-37F3-CA8612398813}"/>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50BC16D4-5843-4313-B799-7100CD7A57CA}"/>
              </a:ext>
            </a:extLst>
          </p:cNvPr>
          <p:cNvSpPr txBox="1"/>
          <p:nvPr/>
        </p:nvSpPr>
        <p:spPr>
          <a:xfrm>
            <a:off x="257345" y="197116"/>
            <a:ext cx="90344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005DA168-F428-4135-B8E6-5401715B3672}"/>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F1C93AC-11A7-420F-A776-3927BD61F5B1}"/>
              </a:ext>
            </a:extLst>
          </p:cNvPr>
          <p:cNvPicPr>
            <a:picLocks noChangeAspect="1"/>
          </p:cNvPicPr>
          <p:nvPr/>
        </p:nvPicPr>
        <p:blipFill>
          <a:blip r:embed="rId2"/>
          <a:stretch>
            <a:fillRect/>
          </a:stretch>
        </p:blipFill>
        <p:spPr>
          <a:xfrm>
            <a:off x="7681880" y="1480266"/>
            <a:ext cx="4510120" cy="3386162"/>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D7CB945-993F-459D-91A8-9EDE747A0D66}"/>
                  </a:ext>
                </a:extLst>
              </p:cNvPr>
              <p:cNvSpPr txBox="1"/>
              <p:nvPr/>
            </p:nvSpPr>
            <p:spPr>
              <a:xfrm>
                <a:off x="243864" y="2836333"/>
                <a:ext cx="7454271" cy="1754326"/>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minimum duration path for this illustrative example encoded in node-time pairs is:</a:t>
                </a:r>
              </a:p>
              <a:p>
                <a:pPr algn="ctr"/>
                <a:r>
                  <a:rPr lang="en-US" altLang="zh-CN" dirty="0">
                    <a:latin typeface="Times New Roman" panose="02020603050405020304" pitchFamily="18" charset="0"/>
                    <a:cs typeface="Times New Roman" panose="02020603050405020304" pitchFamily="18" charset="0"/>
                  </a:rPr>
                  <a:t>(1, 2.00)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(2, 2.14) </a:t>
                </a:r>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(4, 3.89).</a:t>
                </a: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The total duration is 3.89 – 2.00 = 1.89. This path does not take any waiting actions during the trip.</a:t>
                </a:r>
              </a:p>
            </p:txBody>
          </p:sp>
        </mc:Choice>
        <mc:Fallback xmlns="">
          <p:sp>
            <p:nvSpPr>
              <p:cNvPr id="5" name="文本框 4">
                <a:extLst>
                  <a:ext uri="{FF2B5EF4-FFF2-40B4-BE49-F238E27FC236}">
                    <a16:creationId xmlns:a16="http://schemas.microsoft.com/office/drawing/2014/main" id="{3D7CB945-993F-459D-91A8-9EDE747A0D66}"/>
                  </a:ext>
                </a:extLst>
              </p:cNvPr>
              <p:cNvSpPr txBox="1">
                <a:spLocks noRot="1" noChangeAspect="1" noMove="1" noResize="1" noEditPoints="1" noAdjustHandles="1" noChangeArrowheads="1" noChangeShapeType="1" noTextEdit="1"/>
              </p:cNvSpPr>
              <p:nvPr/>
            </p:nvSpPr>
            <p:spPr>
              <a:xfrm>
                <a:off x="243864" y="2836333"/>
                <a:ext cx="7454271" cy="1754326"/>
              </a:xfrm>
              <a:prstGeom prst="rect">
                <a:avLst/>
              </a:prstGeom>
              <a:blipFill>
                <a:blip r:embed="rId3"/>
                <a:stretch>
                  <a:fillRect l="-654" t="-1736" r="-409" b="-4514"/>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C6ADE9E6-1D5A-48A7-ADF4-454276AEF673}"/>
              </a:ext>
            </a:extLst>
          </p:cNvPr>
          <p:cNvSpPr txBox="1"/>
          <p:nvPr/>
        </p:nvSpPr>
        <p:spPr>
          <a:xfrm>
            <a:off x="243864" y="1800240"/>
            <a:ext cx="7279527"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Back to our example, suppose that a vehicle tries to find a minimum duration path from the node 1 to the node 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5598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BF1E26B-6386-9D5B-3FBA-0D33F33FC2E5}"/>
              </a:ext>
            </a:extLst>
          </p:cNvPr>
          <p:cNvSpPr/>
          <p:nvPr/>
        </p:nvSpPr>
        <p:spPr>
          <a:xfrm>
            <a:off x="187950" y="175934"/>
            <a:ext cx="4137655" cy="4655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2ECCCF75-C986-4483-AF98-33D7A911AE90}"/>
              </a:ext>
            </a:extLst>
          </p:cNvPr>
          <p:cNvSpPr txBox="1"/>
          <p:nvPr/>
        </p:nvSpPr>
        <p:spPr>
          <a:xfrm>
            <a:off x="257345" y="197116"/>
            <a:ext cx="903449"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MDP</a:t>
            </a:r>
            <a:endParaRPr lang="zh-CN" altLang="en-US"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2C20555C-CBE3-4F11-B8F0-514AA41B324F}"/>
              </a:ext>
            </a:extLst>
          </p:cNvPr>
          <p:cNvSpPr txBox="1"/>
          <p:nvPr/>
        </p:nvSpPr>
        <p:spPr>
          <a:xfrm>
            <a:off x="1226501" y="197116"/>
            <a:ext cx="309910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for MDP</a:t>
            </a:r>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AC8F718-9069-498F-BAD5-7D6CC3B53DD0}"/>
              </a:ext>
            </a:extLst>
          </p:cNvPr>
          <p:cNvSpPr txBox="1"/>
          <p:nvPr/>
        </p:nvSpPr>
        <p:spPr>
          <a:xfrm>
            <a:off x="888716" y="1081922"/>
            <a:ext cx="1051357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DDD algorithm firstly computes the forward time-dependent shortest path departing from node 1 to the node 4 at time 0.</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2E6DBF20-5C7C-499E-8A0C-E71FA27D9C9E}"/>
              </a:ext>
            </a:extLst>
          </p:cNvPr>
          <p:cNvSpPr txBox="1"/>
          <p:nvPr/>
        </p:nvSpPr>
        <p:spPr>
          <a:xfrm>
            <a:off x="888716" y="1900038"/>
            <a:ext cx="648293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 other words, we solve a one-to-one shortest path problem.</a:t>
            </a:r>
            <a:endParaRPr lang="zh-CN" altLang="en-US"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AFBFC694-3F37-4A6D-93F0-ABE1917418C2}"/>
              </a:ext>
            </a:extLst>
          </p:cNvPr>
          <p:cNvPicPr>
            <a:picLocks noChangeAspect="1"/>
          </p:cNvPicPr>
          <p:nvPr/>
        </p:nvPicPr>
        <p:blipFill>
          <a:blip r:embed="rId2"/>
          <a:stretch>
            <a:fillRect/>
          </a:stretch>
        </p:blipFill>
        <p:spPr>
          <a:xfrm>
            <a:off x="739780" y="2823625"/>
            <a:ext cx="3494436" cy="3293464"/>
          </a:xfrm>
          <a:prstGeom prst="rect">
            <a:avLst/>
          </a:prstGeom>
        </p:spPr>
      </p:pic>
      <p:sp>
        <p:nvSpPr>
          <p:cNvPr id="9" name="文本框 8">
            <a:extLst>
              <a:ext uri="{FF2B5EF4-FFF2-40B4-BE49-F238E27FC236}">
                <a16:creationId xmlns:a16="http://schemas.microsoft.com/office/drawing/2014/main" id="{113884E0-4ED3-47E6-9DF2-6727B56A8349}"/>
              </a:ext>
            </a:extLst>
          </p:cNvPr>
          <p:cNvSpPr txBox="1"/>
          <p:nvPr/>
        </p:nvSpPr>
        <p:spPr>
          <a:xfrm>
            <a:off x="888717" y="2375490"/>
            <a:ext cx="541683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path finding result is shown in the following figure.</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D424F8D-B1CD-4E85-8873-F6EC175B553D}"/>
                  </a:ext>
                </a:extLst>
              </p:cNvPr>
              <p:cNvSpPr txBox="1"/>
              <p:nvPr/>
            </p:nvSpPr>
            <p:spPr>
              <a:xfrm>
                <a:off x="4351937" y="2973489"/>
                <a:ext cx="6540425"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shortest path represented in node-time pairs is:</a:t>
                </a:r>
              </a:p>
              <a:p>
                <a:r>
                  <a:rPr lang="en-US" altLang="zh-CN" dirty="0">
                    <a:latin typeface="Times New Roman" panose="02020603050405020304" pitchFamily="18" charset="0"/>
                    <a:cs typeface="Times New Roman" panose="02020603050405020304" pitchFamily="18" charset="0"/>
                  </a:rPr>
                  <a:t>(1, 0) </a:t>
                </a:r>
                <a14:m>
                  <m:oMath xmlns:m="http://schemas.openxmlformats.org/officeDocument/2006/math">
                    <m:r>
                      <a:rPr lang="en-US" altLang="zh-CN" b="0" i="1"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(2, 1.34) </a:t>
                </a:r>
                <a14:m>
                  <m:oMath xmlns:m="http://schemas.openxmlformats.org/officeDocument/2006/math">
                    <m:r>
                      <a:rPr lang="en-US" altLang="zh-CN" i="1">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(4, 2.57). The duration of this path is 2.57.</a:t>
                </a:r>
                <a:endParaRPr lang="zh-CN" altLang="en-US" dirty="0">
                  <a:latin typeface="Times New Roman" panose="02020603050405020304" pitchFamily="18" charset="0"/>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FD424F8D-B1CD-4E85-8873-F6EC175B553D}"/>
                  </a:ext>
                </a:extLst>
              </p:cNvPr>
              <p:cNvSpPr txBox="1">
                <a:spLocks noRot="1" noChangeAspect="1" noMove="1" noResize="1" noEditPoints="1" noAdjustHandles="1" noChangeArrowheads="1" noChangeShapeType="1" noTextEdit="1"/>
              </p:cNvSpPr>
              <p:nvPr/>
            </p:nvSpPr>
            <p:spPr>
              <a:xfrm>
                <a:off x="4351937" y="2973489"/>
                <a:ext cx="6540425" cy="646331"/>
              </a:xfrm>
              <a:prstGeom prst="rect">
                <a:avLst/>
              </a:prstGeom>
              <a:blipFill>
                <a:blip r:embed="rId3"/>
                <a:stretch>
                  <a:fillRect l="-839" t="-5660" b="-1415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E824DCB1-3A33-4A6F-AE7C-5262CD2B2CE0}"/>
              </a:ext>
            </a:extLst>
          </p:cNvPr>
          <p:cNvSpPr txBox="1"/>
          <p:nvPr/>
        </p:nvSpPr>
        <p:spPr>
          <a:xfrm>
            <a:off x="4351937" y="3805392"/>
            <a:ext cx="72330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This time-space path indicates the earliest arrival time at node 4 is 2.57.</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9568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2566</TotalTime>
  <Words>1995</Words>
  <Application>Microsoft Office PowerPoint</Application>
  <PresentationFormat>宽屏</PresentationFormat>
  <Paragraphs>234</Paragraphs>
  <Slides>29</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崇楠</dc:creator>
  <cp:lastModifiedBy>Lenovo</cp:lastModifiedBy>
  <cp:revision>193</cp:revision>
  <dcterms:created xsi:type="dcterms:W3CDTF">2022-03-03T05:25:48Z</dcterms:created>
  <dcterms:modified xsi:type="dcterms:W3CDTF">2023-08-26T14:55:38Z</dcterms:modified>
</cp:coreProperties>
</file>